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3"/>
  </p:notesMasterIdLst>
  <p:handoutMasterIdLst>
    <p:handoutMasterId r:id="rId24"/>
  </p:handoutMasterIdLst>
  <p:sldIdLst>
    <p:sldId id="256" r:id="rId3"/>
    <p:sldId id="304" r:id="rId4"/>
    <p:sldId id="305" r:id="rId5"/>
    <p:sldId id="300" r:id="rId6"/>
    <p:sldId id="312" r:id="rId7"/>
    <p:sldId id="313" r:id="rId8"/>
    <p:sldId id="307" r:id="rId9"/>
    <p:sldId id="306" r:id="rId10"/>
    <p:sldId id="294" r:id="rId11"/>
    <p:sldId id="297" r:id="rId12"/>
    <p:sldId id="296" r:id="rId13"/>
    <p:sldId id="308" r:id="rId14"/>
    <p:sldId id="309" r:id="rId15"/>
    <p:sldId id="303" r:id="rId16"/>
    <p:sldId id="310" r:id="rId17"/>
    <p:sldId id="311" r:id="rId18"/>
    <p:sldId id="292" r:id="rId19"/>
    <p:sldId id="268" r:id="rId20"/>
    <p:sldId id="293" r:id="rId21"/>
    <p:sldId id="281" r:id="rId22"/>
  </p:sldIdLst>
  <p:sldSz cx="9144000" cy="5143500" type="screen16x9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BFA"/>
    <a:srgbClr val="FFFFFF"/>
    <a:srgbClr val="E4F8F6"/>
    <a:srgbClr val="2EB0AD"/>
    <a:srgbClr val="31C9C5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61224" autoAdjust="0"/>
  </p:normalViewPr>
  <p:slideViewPr>
    <p:cSldViewPr>
      <p:cViewPr varScale="1">
        <p:scale>
          <a:sx n="69" d="100"/>
          <a:sy n="69" d="100"/>
        </p:scale>
        <p:origin x="1862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torage.erasmusmc.nl\v\vcl05\HEEL\DATA\Exchange\de%20Wijkerslooth\Onderzoeksprojecten\International%20survey%20complex%20app\Tabellen%20international%20survey%20271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1050" b="0" i="1"/>
            </a:pPr>
            <a:r>
              <a:rPr lang="en-US" sz="1050" b="0" i="1"/>
              <a:t>% of responders that indicated this answer</a:t>
            </a:r>
          </a:p>
        </c:rich>
      </c:tx>
      <c:layout>
        <c:manualLayout>
          <c:xMode val="edge"/>
          <c:yMode val="edge"/>
          <c:x val="1.41110438118312E-2"/>
          <c:y val="1.8202502844141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'Duration-adm-ag'!$A$17</c:f>
              <c:strCache>
                <c:ptCount val="1"/>
                <c:pt idx="0">
                  <c:v>24 hours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invertIfNegative val="0"/>
          <c:cat>
            <c:strRef>
              <c:f>'Duration-adm-ag'!$B$16:$C$16</c:f>
              <c:strCache>
                <c:ptCount val="2"/>
                <c:pt idx="0">
                  <c:v>Minimum duration</c:v>
                </c:pt>
                <c:pt idx="1">
                  <c:v>Most common duration* </c:v>
                </c:pt>
              </c:strCache>
            </c:strRef>
          </c:cat>
          <c:val>
            <c:numRef>
              <c:f>'Duration-adm-ag'!$B$17:$C$17</c:f>
              <c:numCache>
                <c:formatCode>0%</c:formatCode>
                <c:ptCount val="2"/>
                <c:pt idx="0">
                  <c:v>0.34782608695652201</c:v>
                </c:pt>
                <c:pt idx="1">
                  <c:v>0.13768115942028999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7C-49DC-B7AC-90CC2894EDD6}"/>
            </c:ext>
          </c:extLst>
        </c:ser>
        <c:ser>
          <c:idx val="1"/>
          <c:order val="1"/>
          <c:tx>
            <c:strRef>
              <c:f>'Duration-adm-ag'!$A$18</c:f>
              <c:strCache>
                <c:ptCount val="1"/>
                <c:pt idx="0">
                  <c:v>48 hours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cat>
            <c:strRef>
              <c:f>'Duration-adm-ag'!$B$16:$C$16</c:f>
              <c:strCache>
                <c:ptCount val="2"/>
                <c:pt idx="0">
                  <c:v>Minimum duration</c:v>
                </c:pt>
                <c:pt idx="1">
                  <c:v>Most common duration* </c:v>
                </c:pt>
              </c:strCache>
            </c:strRef>
          </c:cat>
          <c:val>
            <c:numRef>
              <c:f>'Duration-adm-ag'!$B$18:$C$18</c:f>
              <c:numCache>
                <c:formatCode>0%</c:formatCode>
                <c:ptCount val="2"/>
                <c:pt idx="0">
                  <c:v>0.101449275362319</c:v>
                </c:pt>
                <c:pt idx="1">
                  <c:v>8.6956521739130405E-2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7C-49DC-B7AC-90CC2894EDD6}"/>
            </c:ext>
          </c:extLst>
        </c:ser>
        <c:ser>
          <c:idx val="2"/>
          <c:order val="2"/>
          <c:tx>
            <c:strRef>
              <c:f>'Duration-adm-ag'!$A$19</c:f>
              <c:strCache>
                <c:ptCount val="1"/>
                <c:pt idx="0">
                  <c:v>3 days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cat>
            <c:strRef>
              <c:f>'Duration-adm-ag'!$B$16:$C$16</c:f>
              <c:strCache>
                <c:ptCount val="2"/>
                <c:pt idx="0">
                  <c:v>Minimum duration</c:v>
                </c:pt>
                <c:pt idx="1">
                  <c:v>Most common duration* </c:v>
                </c:pt>
              </c:strCache>
            </c:strRef>
          </c:cat>
          <c:val>
            <c:numRef>
              <c:f>'Duration-adm-ag'!$B$19:$C$19</c:f>
              <c:numCache>
                <c:formatCode>0%</c:formatCode>
                <c:ptCount val="2"/>
                <c:pt idx="0">
                  <c:v>0.34057971014492799</c:v>
                </c:pt>
                <c:pt idx="1">
                  <c:v>0.25362318840579701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7C-49DC-B7AC-90CC2894EDD6}"/>
            </c:ext>
          </c:extLst>
        </c:ser>
        <c:ser>
          <c:idx val="3"/>
          <c:order val="3"/>
          <c:tx>
            <c:strRef>
              <c:f>'Duration-adm-ag'!$A$20</c:f>
              <c:strCache>
                <c:ptCount val="1"/>
                <c:pt idx="0">
                  <c:v>5 days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'Duration-adm-ag'!$B$16:$C$16</c:f>
              <c:strCache>
                <c:ptCount val="2"/>
                <c:pt idx="0">
                  <c:v>Minimum duration</c:v>
                </c:pt>
                <c:pt idx="1">
                  <c:v>Most common duration* </c:v>
                </c:pt>
              </c:strCache>
            </c:strRef>
          </c:cat>
          <c:val>
            <c:numRef>
              <c:f>'Duration-adm-ag'!$B$20:$C$20</c:f>
              <c:numCache>
                <c:formatCode>0%</c:formatCode>
                <c:ptCount val="2"/>
                <c:pt idx="0">
                  <c:v>0.173913043478261</c:v>
                </c:pt>
                <c:pt idx="1">
                  <c:v>0.26086956521739102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7C-49DC-B7AC-90CC2894EDD6}"/>
            </c:ext>
          </c:extLst>
        </c:ser>
        <c:ser>
          <c:idx val="4"/>
          <c:order val="4"/>
          <c:tx>
            <c:strRef>
              <c:f>'Duration-adm-ag'!$A$21</c:f>
              <c:strCache>
                <c:ptCount val="1"/>
                <c:pt idx="0">
                  <c:v>7 days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cat>
            <c:strRef>
              <c:f>'Duration-adm-ag'!$B$16:$C$16</c:f>
              <c:strCache>
                <c:ptCount val="2"/>
                <c:pt idx="0">
                  <c:v>Minimum duration</c:v>
                </c:pt>
                <c:pt idx="1">
                  <c:v>Most common duration* </c:v>
                </c:pt>
              </c:strCache>
            </c:strRef>
          </c:cat>
          <c:val>
            <c:numRef>
              <c:f>'Duration-adm-ag'!$B$21:$C$21</c:f>
              <c:numCache>
                <c:formatCode>0%</c:formatCode>
                <c:ptCount val="2"/>
                <c:pt idx="0">
                  <c:v>3.6231884057971002E-2</c:v>
                </c:pt>
                <c:pt idx="1">
                  <c:v>0.23913043478260901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7C-49DC-B7AC-90CC2894E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2133672152"/>
        <c:axId val="-2132060024"/>
      </c:barChart>
      <c:catAx>
        <c:axId val="-2133672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132060024"/>
        <c:crosses val="autoZero"/>
        <c:auto val="1"/>
        <c:lblAlgn val="ctr"/>
        <c:lblOffset val="100"/>
        <c:noMultiLvlLbl val="0"/>
      </c:catAx>
      <c:valAx>
        <c:axId val="-213206002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crossAx val="-21336721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100"/>
      </a:pPr>
      <a:endParaRPr lang="nl-N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E7AA9-8D4A-4CA5-8D1C-4E4393413901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B2045-321F-4C2D-A6ED-C0049CA5844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21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A8C35-1A10-488D-8DC2-2E6B6F3D961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D1CC9-C498-4D6E-95C1-E6824046FCC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6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66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42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24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26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3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188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nl-NL" sz="1200" kern="0" baseline="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97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97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71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0BE05-FDED-DF4D-9678-343153AF5BF8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199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69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8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75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70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42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0BE05-FDED-DF4D-9678-343153AF5BF8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199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0BE05-FDED-DF4D-9678-343153AF5BF8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199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1CC9-C498-4D6E-95C1-E6824046FCC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99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3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2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0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139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18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13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93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39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6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1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7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5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24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0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1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93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3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21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95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8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B380-8463-4397-AA89-E83F3E48C3E8}" type="datetimeFigureOut">
              <a:rPr lang="en-US" smtClean="0"/>
              <a:pPr/>
              <a:t>1/29/2018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E1E4F-C979-4BF7-A959-6F52B5EF96B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8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0"/>
            <a:ext cx="4392489" cy="1671768"/>
          </a:xfrm>
          <a:prstGeom prst="rect">
            <a:avLst/>
          </a:prstGeom>
        </p:spPr>
      </p:pic>
      <p:pic>
        <p:nvPicPr>
          <p:cNvPr id="11" name="Afbeelding 10" descr="download (1)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29912"/>
            <a:ext cx="3553664" cy="1393770"/>
          </a:xfrm>
          <a:prstGeom prst="rect">
            <a:avLst/>
          </a:prstGeom>
        </p:spPr>
      </p:pic>
      <p:pic>
        <p:nvPicPr>
          <p:cNvPr id="5" name="Afbeelding 4" descr="logo-erasmus-mc-1030x102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" y="-398580"/>
            <a:ext cx="3330765" cy="2493223"/>
          </a:xfrm>
          <a:prstGeom prst="rect">
            <a:avLst/>
          </a:prstGeom>
        </p:spPr>
      </p:pic>
      <p:pic>
        <p:nvPicPr>
          <p:cNvPr id="8" name="Afbeelding 7" descr="downloa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-13754"/>
            <a:ext cx="2848149" cy="1056438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67744" y="2625756"/>
            <a:ext cx="3744416" cy="143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39825" indent="-1841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519238" indent="-1841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9097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algn="l" eaLnBrk="1" hangingPunct="1"/>
            <a:endParaRPr lang="nl-NL" sz="1800" i="0" kern="0" dirty="0">
              <a:latin typeface="Franklin Gothic Medium" panose="020B0603020102020204" pitchFamily="34" charset="0"/>
            </a:endParaRPr>
          </a:p>
          <a:p>
            <a:pPr eaLnBrk="1" hangingPunct="1"/>
            <a:r>
              <a:rPr lang="nl-NL" sz="1800" i="0" kern="0" dirty="0">
                <a:latin typeface="Franklin Gothic Medium" panose="020B0603020102020204" pitchFamily="34" charset="0"/>
              </a:rPr>
              <a:t>16-01-2018</a:t>
            </a:r>
          </a:p>
          <a:p>
            <a:pPr eaLnBrk="1" hangingPunct="1"/>
            <a:r>
              <a:rPr lang="nl-NL" sz="1800" i="0" kern="0" dirty="0">
                <a:latin typeface="Franklin Gothic Medium" panose="020B0603020102020204" pitchFamily="34" charset="0"/>
              </a:rPr>
              <a:t>Anne Loes van den Boom</a:t>
            </a:r>
          </a:p>
          <a:p>
            <a:pPr eaLnBrk="1" hangingPunct="1"/>
            <a:r>
              <a:rPr lang="nl-NL" sz="1600" i="0" kern="0" dirty="0">
                <a:latin typeface="Franklin Gothic Medium" panose="020B0603020102020204" pitchFamily="34" charset="0"/>
              </a:rPr>
              <a:t>AIOS chirurgie</a:t>
            </a:r>
          </a:p>
          <a:p>
            <a:r>
              <a:rPr lang="nl-NL" altLang="en-US" sz="1600" dirty="0"/>
              <a:t>‘no conflict of interest’</a:t>
            </a:r>
            <a:endParaRPr lang="en-US" altLang="en-US" sz="1600" dirty="0"/>
          </a:p>
          <a:p>
            <a:pPr eaLnBrk="1" hangingPunct="1"/>
            <a:endParaRPr lang="nl-NL" sz="1600" i="0" kern="0" dirty="0">
              <a:latin typeface="Franklin Gothic Medium" panose="020B06030201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716017" y="249492"/>
            <a:ext cx="4301101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139825" indent="-1841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519238" indent="-1841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9097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3669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6pPr>
            <a:lvl7pPr marL="28241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7pPr>
            <a:lvl8pPr marL="32813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8pPr>
            <a:lvl9pPr marL="3738563" indent="-195263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182075"/>
              </a:buClr>
              <a:buFont typeface="Wingdings" pitchFamily="-106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9pPr>
          </a:lstStyle>
          <a:p>
            <a:pPr algn="l"/>
            <a:endParaRPr lang="en-US" sz="1100" i="0" kern="0" dirty="0">
              <a:solidFill>
                <a:srgbClr val="2EB0AD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356814" y="1545637"/>
            <a:ext cx="63654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dirty="0">
                <a:solidFill>
                  <a:srgbClr val="2EB0AD"/>
                </a:solidFill>
                <a:latin typeface="Franklin Gothic Book"/>
                <a:cs typeface="Franklin Gothic Book"/>
              </a:rPr>
              <a:t>Antibiotica na een </a:t>
            </a:r>
          </a:p>
          <a:p>
            <a:pPr algn="ctr"/>
            <a:r>
              <a:rPr lang="nl-NL" sz="4000" dirty="0">
                <a:solidFill>
                  <a:srgbClr val="2EB0AD"/>
                </a:solidFill>
                <a:latin typeface="Franklin Gothic Book"/>
                <a:cs typeface="Franklin Gothic Book"/>
              </a:rPr>
              <a:t>gecompliceerde appendicitis</a:t>
            </a:r>
          </a:p>
        </p:txBody>
      </p:sp>
      <p:pic>
        <p:nvPicPr>
          <p:cNvPr id="3" name="Afbeelding 2" descr="poster_2018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8"/>
          <a:stretch/>
        </p:blipFill>
        <p:spPr>
          <a:xfrm>
            <a:off x="6156177" y="3898456"/>
            <a:ext cx="2987824" cy="1245044"/>
          </a:xfrm>
          <a:prstGeom prst="rect">
            <a:avLst/>
          </a:prstGeom>
        </p:spPr>
      </p:pic>
      <p:pic>
        <p:nvPicPr>
          <p:cNvPr id="10" name="Afbeelding 9" descr="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191930"/>
            <a:ext cx="324036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42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702387"/>
              </p:ext>
            </p:extLst>
          </p:nvPr>
        </p:nvGraphicFramePr>
        <p:xfrm>
          <a:off x="395537" y="789552"/>
          <a:ext cx="8233011" cy="37333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94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1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b="1" dirty="0">
                          <a:solidFill>
                            <a:schemeClr val="bg1"/>
                          </a:solidFill>
                          <a:effectLst/>
                        </a:rPr>
                        <a:t>RICHTLIJN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B0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b="1" dirty="0">
                          <a:solidFill>
                            <a:schemeClr val="bg1"/>
                          </a:solidFill>
                          <a:effectLst/>
                        </a:rPr>
                        <a:t>DUUR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B0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b="1" dirty="0">
                          <a:solidFill>
                            <a:schemeClr val="bg1"/>
                          </a:solidFill>
                          <a:effectLst/>
                        </a:rPr>
                        <a:t>ANTIBIOTICA-KEUZE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B0A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SWITCH</a:t>
                      </a:r>
                      <a:r>
                        <a:rPr lang="nl-NL" sz="8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NAAR ORAAL?</a:t>
                      </a:r>
                      <a:endParaRPr lang="en-US" sz="8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B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2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1100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NVvH</a:t>
                      </a:r>
                      <a:endParaRPr lang="nl-NL" sz="8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Acute</a:t>
                      </a:r>
                      <a:r>
                        <a:rPr lang="nl-NL" sz="8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appendicitis </a:t>
                      </a:r>
                      <a:br>
                        <a:rPr lang="nl-NL" sz="8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nl-NL" sz="8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nl-NL" sz="5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1100" b="1" dirty="0">
                          <a:effectLst/>
                        </a:rPr>
                        <a:t>3</a:t>
                      </a:r>
                      <a:r>
                        <a:rPr lang="nl-NL" sz="1100" b="1" baseline="0" dirty="0">
                          <a:effectLst/>
                        </a:rPr>
                        <a:t> – 5 à </a:t>
                      </a:r>
                      <a:r>
                        <a:rPr lang="nl-NL" sz="1100" b="1" dirty="0">
                          <a:effectLst/>
                        </a:rPr>
                        <a:t>7 dagen</a:t>
                      </a:r>
                      <a:endParaRPr lang="en-US" sz="11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80340" algn="l"/>
                        </a:tabLst>
                      </a:pPr>
                      <a:endParaRPr lang="nl-NL" sz="800" dirty="0">
                        <a:effectLst/>
                      </a:endParaRPr>
                    </a:p>
                    <a:p>
                      <a:pPr marL="0" lvl="0" indent="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80340" algn="l"/>
                        </a:tabLst>
                      </a:pPr>
                      <a:r>
                        <a:rPr lang="nl-NL" sz="800" dirty="0">
                          <a:effectLst/>
                        </a:rPr>
                        <a:t>Gericht op </a:t>
                      </a:r>
                      <a:r>
                        <a:rPr lang="nl-NL" sz="800" dirty="0" err="1">
                          <a:effectLst/>
                        </a:rPr>
                        <a:t>aeroben</a:t>
                      </a:r>
                      <a:r>
                        <a:rPr lang="nl-NL" sz="800" dirty="0">
                          <a:effectLst/>
                        </a:rPr>
                        <a:t> en </a:t>
                      </a:r>
                      <a:r>
                        <a:rPr lang="nl-NL" sz="800" dirty="0" err="1">
                          <a:effectLst/>
                        </a:rPr>
                        <a:t>anaeroben</a:t>
                      </a:r>
                      <a:r>
                        <a:rPr lang="nl-NL" sz="800" dirty="0">
                          <a:effectLst/>
                        </a:rPr>
                        <a:t> IV</a:t>
                      </a:r>
                      <a:endParaRPr lang="en-US" sz="800" dirty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nl-NL" sz="8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dirty="0">
                          <a:effectLst/>
                        </a:rPr>
                        <a:t>Te overwegen na 48u</a:t>
                      </a:r>
                      <a:br>
                        <a:rPr lang="nl-NL" sz="800" dirty="0">
                          <a:effectLst/>
                        </a:rPr>
                      </a:br>
                      <a:r>
                        <a:rPr lang="nl-NL" sz="800" dirty="0">
                          <a:effectLst/>
                        </a:rPr>
                        <a:t>&lt;agens niet genoemd&gt;</a:t>
                      </a:r>
                      <a:endParaRPr lang="en-US" sz="800" dirty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7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1100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SWAB</a:t>
                      </a:r>
                      <a:br>
                        <a:rPr lang="nl-NL" sz="800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nl-NL" sz="800" u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Sec.</a:t>
                      </a:r>
                      <a:r>
                        <a:rPr lang="nl-NL" sz="800" u="non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peritonitis </a:t>
                      </a:r>
                      <a:br>
                        <a:rPr lang="nl-NL" sz="800" u="non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nl-NL" sz="800" u="non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2015</a:t>
                      </a:r>
                      <a:endParaRPr lang="en-US" sz="800" u="none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nl-NL" sz="5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1100" b="1" dirty="0">
                          <a:effectLst/>
                        </a:rPr>
                        <a:t>5</a:t>
                      </a:r>
                      <a:r>
                        <a:rPr lang="nl-NL" sz="1100" b="1" baseline="0" dirty="0">
                          <a:effectLst/>
                        </a:rPr>
                        <a:t> – </a:t>
                      </a:r>
                      <a:r>
                        <a:rPr lang="nl-NL" sz="1100" b="1" dirty="0">
                          <a:effectLst/>
                        </a:rPr>
                        <a:t>14 dagen</a:t>
                      </a:r>
                      <a:endParaRPr lang="en-US" sz="11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80340" algn="l"/>
                        </a:tabLst>
                      </a:pPr>
                      <a:r>
                        <a:rPr lang="en-US" sz="800" dirty="0" err="1">
                          <a:effectLst/>
                        </a:rPr>
                        <a:t>ceftriaxon</a:t>
                      </a:r>
                      <a:r>
                        <a:rPr lang="en-US" sz="800" dirty="0">
                          <a:effectLst/>
                        </a:rPr>
                        <a:t> +</a:t>
                      </a:r>
                      <a:r>
                        <a:rPr lang="en-US" sz="800" baseline="0" dirty="0">
                          <a:effectLst/>
                        </a:rPr>
                        <a:t> </a:t>
                      </a:r>
                      <a:r>
                        <a:rPr lang="en-US" sz="800" baseline="0" dirty="0" err="1">
                          <a:effectLst/>
                        </a:rPr>
                        <a:t>metronidazol</a:t>
                      </a:r>
                      <a:r>
                        <a:rPr lang="en-US" sz="800" baseline="0" dirty="0">
                          <a:effectLst/>
                        </a:rPr>
                        <a:t> (+  </a:t>
                      </a:r>
                      <a:r>
                        <a:rPr lang="en-US" sz="800" baseline="0" dirty="0" err="1">
                          <a:effectLst/>
                        </a:rPr>
                        <a:t>genta</a:t>
                      </a:r>
                      <a:r>
                        <a:rPr lang="en-US" sz="800" baseline="0" dirty="0">
                          <a:effectLst/>
                        </a:rPr>
                        <a:t>) IV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80340" algn="l"/>
                        </a:tabLst>
                      </a:pPr>
                      <a:r>
                        <a:rPr lang="en-US" sz="800" dirty="0" err="1">
                          <a:effectLst/>
                        </a:rPr>
                        <a:t>cefuroxim</a:t>
                      </a:r>
                      <a:r>
                        <a:rPr lang="en-US" sz="800" dirty="0">
                          <a:effectLst/>
                        </a:rPr>
                        <a:t> + </a:t>
                      </a:r>
                      <a:r>
                        <a:rPr lang="en-US" sz="800" dirty="0" err="1">
                          <a:effectLst/>
                        </a:rPr>
                        <a:t>metronidazol</a:t>
                      </a:r>
                      <a:r>
                        <a:rPr lang="en-US" sz="800" baseline="0" dirty="0">
                          <a:effectLst/>
                        </a:rPr>
                        <a:t> (+ </a:t>
                      </a:r>
                      <a:r>
                        <a:rPr lang="en-US" sz="800" baseline="0" dirty="0" err="1">
                          <a:effectLst/>
                        </a:rPr>
                        <a:t>genta</a:t>
                      </a:r>
                      <a:r>
                        <a:rPr lang="en-US" sz="800" baseline="0" dirty="0">
                          <a:effectLst/>
                        </a:rPr>
                        <a:t>) I</a:t>
                      </a:r>
                      <a:r>
                        <a:rPr lang="en-US" sz="800" dirty="0">
                          <a:effectLst/>
                        </a:rPr>
                        <a:t>V</a:t>
                      </a: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80340" algn="l"/>
                        </a:tabLst>
                      </a:pPr>
                      <a:r>
                        <a:rPr lang="nl-NL" sz="800" dirty="0">
                          <a:effectLst/>
                        </a:rPr>
                        <a:t>amoxicilline-clavulaanzuur (+</a:t>
                      </a:r>
                      <a:r>
                        <a:rPr lang="nl-NL" sz="800" baseline="0" dirty="0">
                          <a:effectLst/>
                        </a:rPr>
                        <a:t> </a:t>
                      </a:r>
                      <a:r>
                        <a:rPr lang="nl-NL" sz="800" baseline="0" dirty="0" err="1">
                          <a:effectLst/>
                        </a:rPr>
                        <a:t>genta</a:t>
                      </a:r>
                      <a:r>
                        <a:rPr lang="nl-NL" sz="800" baseline="0" dirty="0">
                          <a:effectLst/>
                        </a:rPr>
                        <a:t>) IV</a:t>
                      </a:r>
                      <a:endParaRPr lang="en-US" sz="800" dirty="0">
                        <a:effectLst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dirty="0">
                          <a:effectLst/>
                        </a:rPr>
                        <a:t>&lt;niet genoemd&gt;</a:t>
                      </a:r>
                      <a:endParaRPr lang="en-US" sz="800" dirty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1100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WSES</a:t>
                      </a:r>
                      <a:br>
                        <a:rPr lang="en-US" sz="1100" u="non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nl-NL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Acute appendicitis </a:t>
                      </a:r>
                      <a:br>
                        <a:rPr lang="nl-NL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nl-NL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2016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nl-NL" sz="5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1100" b="1" dirty="0">
                          <a:effectLst/>
                        </a:rPr>
                        <a:t>3 – 5 dagen</a:t>
                      </a:r>
                      <a:endParaRPr lang="en-US" sz="1100" b="1" dirty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</a:tabLst>
                      </a:pPr>
                      <a:endParaRPr lang="en-US" sz="800" dirty="0">
                        <a:effectLst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</a:tabLst>
                      </a:pPr>
                      <a:r>
                        <a:rPr lang="en-US" sz="800" dirty="0" err="1">
                          <a:effectLst/>
                        </a:rPr>
                        <a:t>Breedspectrum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antibiotica</a:t>
                      </a:r>
                      <a:r>
                        <a:rPr lang="en-US" sz="800" dirty="0">
                          <a:effectLst/>
                        </a:rPr>
                        <a:t> IV</a:t>
                      </a: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nl-NL" sz="800" dirty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dirty="0">
                          <a:effectLst/>
                        </a:rPr>
                        <a:t>&lt;niet genoemd&gt;</a:t>
                      </a:r>
                      <a:endParaRPr lang="en-US" sz="800" dirty="0">
                        <a:solidFill>
                          <a:srgbClr val="FFFFFF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1100" u="sng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SIS/IDSA</a:t>
                      </a:r>
                      <a:endParaRPr lang="nl-NL" sz="9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8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Intra-abdominal</a:t>
                      </a:r>
                      <a:r>
                        <a:rPr lang="nl-NL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l-NL" sz="8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infections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2017</a:t>
                      </a:r>
                      <a:endParaRPr lang="nl-NL" sz="8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nl-NL" sz="5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nl-NL" sz="1100" b="1" dirty="0">
                          <a:effectLst/>
                        </a:rPr>
                        <a:t>4</a:t>
                      </a:r>
                      <a:r>
                        <a:rPr lang="nl-NL" sz="1100" b="1" baseline="0" dirty="0">
                          <a:effectLst/>
                        </a:rPr>
                        <a:t> (tot 7)</a:t>
                      </a:r>
                      <a:r>
                        <a:rPr lang="nl-NL" sz="1100" b="1" dirty="0">
                          <a:effectLst/>
                        </a:rPr>
                        <a:t> dagen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180340" algn="l"/>
                        </a:tabLst>
                        <a:defRPr/>
                      </a:pPr>
                      <a:r>
                        <a:rPr lang="en-US" sz="800" baseline="0" dirty="0" err="1">
                          <a:effectLst/>
                        </a:rPr>
                        <a:t>c</a:t>
                      </a:r>
                      <a:r>
                        <a:rPr lang="en-US" sz="800" dirty="0" err="1">
                          <a:effectLst/>
                        </a:rPr>
                        <a:t>efuroxim</a:t>
                      </a:r>
                      <a:r>
                        <a:rPr lang="en-US" sz="800" dirty="0">
                          <a:effectLst/>
                        </a:rPr>
                        <a:t> / </a:t>
                      </a:r>
                      <a:r>
                        <a:rPr lang="en-US" sz="800" dirty="0" err="1">
                          <a:effectLst/>
                        </a:rPr>
                        <a:t>ceftriaxon</a:t>
                      </a:r>
                      <a:r>
                        <a:rPr lang="en-US" sz="800" dirty="0">
                          <a:effectLst/>
                        </a:rPr>
                        <a:t> / </a:t>
                      </a:r>
                      <a:r>
                        <a:rPr lang="en-US" sz="800" dirty="0" err="1">
                          <a:effectLst/>
                        </a:rPr>
                        <a:t>cefotaxim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dirty="0">
                          <a:effectLst/>
                        </a:rPr>
                        <a:t>+ </a:t>
                      </a:r>
                      <a:r>
                        <a:rPr lang="en-US" sz="800" dirty="0" err="1">
                          <a:effectLst/>
                        </a:rPr>
                        <a:t>metronidazol</a:t>
                      </a:r>
                      <a:r>
                        <a:rPr lang="en-US" sz="800" dirty="0">
                          <a:effectLst/>
                        </a:rPr>
                        <a:t> IV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180340" algn="l"/>
                        </a:tabLst>
                        <a:defRPr/>
                      </a:pPr>
                      <a:r>
                        <a:rPr lang="nl-NL" sz="800" dirty="0" err="1">
                          <a:effectLst/>
                        </a:rPr>
                        <a:t>ertapenem</a:t>
                      </a:r>
                      <a:r>
                        <a:rPr lang="nl-NL" sz="800" dirty="0">
                          <a:effectLst/>
                        </a:rPr>
                        <a:t> IV</a:t>
                      </a:r>
                      <a:endParaRPr lang="en-US" sz="800" dirty="0">
                        <a:effectLst/>
                      </a:endParaRPr>
                    </a:p>
                    <a:p>
                      <a:pPr marL="171450" lvl="0" indent="-171450"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  <a:tabLst>
                          <a:tab pos="180340" algn="l"/>
                        </a:tabLst>
                      </a:pPr>
                      <a:r>
                        <a:rPr lang="en-US" sz="800" dirty="0" err="1">
                          <a:effectLst/>
                        </a:rPr>
                        <a:t>ciprofloxacine</a:t>
                      </a:r>
                      <a:r>
                        <a:rPr lang="en-US" sz="800" dirty="0">
                          <a:effectLst/>
                        </a:rPr>
                        <a:t> / </a:t>
                      </a:r>
                      <a:r>
                        <a:rPr lang="en-US" sz="800" dirty="0" err="1">
                          <a:effectLst/>
                        </a:rPr>
                        <a:t>levofloxacine</a:t>
                      </a:r>
                      <a:r>
                        <a:rPr lang="en-US" sz="800" dirty="0">
                          <a:effectLst/>
                        </a:rPr>
                        <a:t>  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dirty="0">
                          <a:effectLst/>
                        </a:rPr>
                        <a:t>+ </a:t>
                      </a:r>
                      <a:r>
                        <a:rPr lang="en-US" sz="800" dirty="0" err="1">
                          <a:effectLst/>
                        </a:rPr>
                        <a:t>metronidazol</a:t>
                      </a:r>
                      <a:r>
                        <a:rPr lang="en-US" sz="800" dirty="0">
                          <a:effectLst/>
                        </a:rPr>
                        <a:t>, of </a:t>
                      </a:r>
                      <a:r>
                        <a:rPr lang="en-US" sz="800" dirty="0" err="1">
                          <a:effectLst/>
                        </a:rPr>
                        <a:t>moxifloxacine</a:t>
                      </a:r>
                      <a:r>
                        <a:rPr lang="en-US" sz="800" dirty="0">
                          <a:effectLst/>
                        </a:rPr>
                        <a:t> IV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800" dirty="0" err="1">
                          <a:effectLst/>
                        </a:rPr>
                        <a:t>Te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overwegen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na</a:t>
                      </a:r>
                      <a:r>
                        <a:rPr lang="en-US" sz="800" dirty="0">
                          <a:effectLst/>
                        </a:rPr>
                        <a:t> 48u: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>
                          <a:tab pos="180340" algn="l"/>
                        </a:tabLst>
                        <a:defRPr/>
                      </a:pPr>
                      <a:r>
                        <a:rPr lang="en-US" sz="800" dirty="0" err="1">
                          <a:effectLst/>
                        </a:rPr>
                        <a:t>amoxicilline-clavulaanzuur</a:t>
                      </a:r>
                      <a:r>
                        <a:rPr lang="en-US" sz="800" dirty="0">
                          <a:effectLst/>
                        </a:rPr>
                        <a:t> PO</a:t>
                      </a:r>
                    </a:p>
                    <a:p>
                      <a:pPr marL="171450" lvl="0" indent="-171450" algn="l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  <a:tabLst>
                          <a:tab pos="180340" algn="l"/>
                        </a:tabLst>
                      </a:pPr>
                      <a:r>
                        <a:rPr lang="en-US" sz="800" dirty="0" err="1">
                          <a:effectLst/>
                        </a:rPr>
                        <a:t>moxi</a:t>
                      </a:r>
                      <a:r>
                        <a:rPr lang="en-US" sz="800" dirty="0">
                          <a:effectLst/>
                        </a:rPr>
                        <a:t>-</a:t>
                      </a:r>
                      <a:r>
                        <a:rPr lang="en-US" sz="800" baseline="0" dirty="0">
                          <a:effectLst/>
                        </a:rPr>
                        <a:t>/</a:t>
                      </a:r>
                      <a:r>
                        <a:rPr lang="en-US" sz="800" dirty="0" err="1">
                          <a:effectLst/>
                        </a:rPr>
                        <a:t>cipro</a:t>
                      </a:r>
                      <a:r>
                        <a:rPr lang="en-US" sz="800" dirty="0">
                          <a:effectLst/>
                        </a:rPr>
                        <a:t>- / </a:t>
                      </a:r>
                      <a:r>
                        <a:rPr lang="en-US" sz="800" dirty="0" err="1">
                          <a:effectLst/>
                        </a:rPr>
                        <a:t>levofloxacine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br>
                        <a:rPr lang="en-US" sz="800" dirty="0">
                          <a:effectLst/>
                        </a:rPr>
                      </a:br>
                      <a:r>
                        <a:rPr lang="en-US" sz="800" dirty="0">
                          <a:effectLst/>
                        </a:rPr>
                        <a:t>+ </a:t>
                      </a:r>
                      <a:r>
                        <a:rPr lang="en-US" sz="800" dirty="0" err="1">
                          <a:effectLst/>
                        </a:rPr>
                        <a:t>metronidazol</a:t>
                      </a:r>
                      <a:r>
                        <a:rPr lang="en-US" sz="800" baseline="0" dirty="0">
                          <a:effectLst/>
                        </a:rPr>
                        <a:t> </a:t>
                      </a:r>
                      <a:r>
                        <a:rPr lang="en-US" sz="800" dirty="0">
                          <a:effectLst/>
                        </a:rPr>
                        <a:t>PO</a:t>
                      </a:r>
                    </a:p>
                    <a:p>
                      <a:pPr marL="171450" lvl="0" indent="-171450" algn="l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  <a:tabLst>
                          <a:tab pos="180340" algn="l"/>
                        </a:tabLst>
                      </a:pPr>
                      <a:r>
                        <a:rPr lang="nl-NL" sz="800" dirty="0">
                          <a:effectLst/>
                        </a:rPr>
                        <a:t>een </a:t>
                      </a:r>
                      <a:r>
                        <a:rPr lang="nl-NL" sz="800" dirty="0" err="1">
                          <a:effectLst/>
                        </a:rPr>
                        <a:t>cephalosporine</a:t>
                      </a:r>
                      <a:r>
                        <a:rPr lang="nl-NL" sz="800" dirty="0">
                          <a:effectLst/>
                        </a:rPr>
                        <a:t> + metronidazol PO</a:t>
                      </a:r>
                    </a:p>
                    <a:p>
                      <a:pPr marL="171450" lvl="0" indent="-171450" algn="l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  <a:tabLst>
                          <a:tab pos="180340" algn="l"/>
                        </a:tabLst>
                      </a:pPr>
                      <a:r>
                        <a:rPr lang="nl-NL" sz="800" dirty="0" err="1">
                          <a:effectLst/>
                        </a:rPr>
                        <a:t>Trimethoprim</a:t>
                      </a:r>
                      <a:r>
                        <a:rPr lang="nl-NL" sz="800" dirty="0">
                          <a:effectLst/>
                        </a:rPr>
                        <a:t>-</a:t>
                      </a:r>
                      <a:r>
                        <a:rPr lang="nl-NL" sz="800" dirty="0" err="1">
                          <a:effectLst/>
                        </a:rPr>
                        <a:t>sulfamethoxazol</a:t>
                      </a:r>
                      <a:r>
                        <a:rPr lang="nl-NL" sz="800" dirty="0">
                          <a:effectLst/>
                        </a:rPr>
                        <a:t>-metronidazol PO</a:t>
                      </a:r>
                      <a:endParaRPr lang="en-US" sz="800" dirty="0">
                        <a:effectLst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3"/>
          <p:cNvSpPr txBox="1">
            <a:spLocks noChangeArrowheads="1"/>
          </p:cNvSpPr>
          <p:nvPr/>
        </p:nvSpPr>
        <p:spPr bwMode="auto">
          <a:xfrm>
            <a:off x="328614" y="195486"/>
            <a:ext cx="851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40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Richtlijnen</a:t>
            </a:r>
            <a:endParaRPr lang="nl-NL" sz="3400" i="0" kern="0" dirty="0">
              <a:solidFill>
                <a:srgbClr val="2EB0AD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395537" y="4515967"/>
            <a:ext cx="8465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EAES consensus meeting 2015: management of acute appendicitis </a:t>
            </a:r>
            <a:r>
              <a:rPr lang="nl-NL" dirty="0">
                <a:sym typeface="Wingdings"/>
              </a:rPr>
              <a:t> te weinig </a:t>
            </a:r>
            <a:r>
              <a:rPr lang="nl-NL" dirty="0" err="1">
                <a:sym typeface="Wingdings"/>
              </a:rPr>
              <a:t>evidence</a:t>
            </a:r>
            <a:r>
              <a:rPr lang="nl-NL" dirty="0">
                <a:sym typeface="Wingdings"/>
              </a:rPr>
              <a:t> </a:t>
            </a:r>
          </a:p>
          <a:p>
            <a:r>
              <a:rPr lang="nl-NL" dirty="0">
                <a:sym typeface="Wingdings"/>
              </a:rPr>
              <a:t>om een uitspraak te doen over AB duur en middel </a:t>
            </a:r>
            <a:r>
              <a:rPr lang="nl-NL" sz="1400" dirty="0">
                <a:sym typeface="Wingdings"/>
              </a:rPr>
              <a:t>(Gorter </a:t>
            </a:r>
            <a:r>
              <a:rPr lang="nl-NL" sz="1400" i="1" dirty="0">
                <a:sym typeface="Wingdings"/>
              </a:rPr>
              <a:t>et al.</a:t>
            </a:r>
            <a:r>
              <a:rPr lang="nl-NL" sz="1400" dirty="0">
                <a:sym typeface="Wingdings"/>
              </a:rPr>
              <a:t> </a:t>
            </a:r>
            <a:r>
              <a:rPr lang="nl-NL" sz="1400" dirty="0" err="1">
                <a:sym typeface="Wingdings"/>
              </a:rPr>
              <a:t>Surg</a:t>
            </a:r>
            <a:r>
              <a:rPr lang="nl-NL" sz="1400" dirty="0">
                <a:sym typeface="Wingdings"/>
              </a:rPr>
              <a:t> </a:t>
            </a:r>
            <a:r>
              <a:rPr lang="nl-NL" sz="1400" dirty="0" err="1">
                <a:sym typeface="Wingdings"/>
              </a:rPr>
              <a:t>Endosc</a:t>
            </a:r>
            <a:r>
              <a:rPr lang="nl-NL" sz="1400" dirty="0">
                <a:sym typeface="Wingdings"/>
              </a:rPr>
              <a:t> 2016)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66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003867"/>
              </p:ext>
            </p:extLst>
          </p:nvPr>
        </p:nvGraphicFramePr>
        <p:xfrm>
          <a:off x="4427984" y="1885951"/>
          <a:ext cx="3480154" cy="14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0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</a:rPr>
                        <a:t>Review optimale duur postop AB in kinderen met gecompliceerde appendicitis</a:t>
                      </a:r>
                      <a:r>
                        <a:rPr kumimoji="0" lang="nl-NL" sz="9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</a:rPr>
                        <a:t>2</a:t>
                      </a:r>
                      <a:endParaRPr lang="nl-NL" sz="900" b="0" baseline="30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rgbClr val="2EB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indent="0" algn="l" ea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12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90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“</a:t>
                      </a:r>
                      <a:r>
                        <a:rPr lang="en-US" sz="900" kern="0" baseline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.., </a:t>
                      </a:r>
                      <a:r>
                        <a:rPr lang="en-US" sz="90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there does not appear to be an increased number of infectious complications after 3 days of antibiotic use compared with […] longer than 3 days.”</a:t>
                      </a:r>
                    </a:p>
                  </a:txBody>
                  <a:tcPr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387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800" b="0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Slechts </a:t>
                      </a:r>
                      <a:r>
                        <a:rPr lang="nl-NL" sz="800" b="1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2 kleine studies </a:t>
                      </a:r>
                      <a:r>
                        <a:rPr lang="nl-NL" sz="800" b="0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m.b.t. 3 dagen AB</a:t>
                      </a:r>
                      <a:r>
                        <a:rPr lang="nl-NL" sz="800" b="0" i="0" kern="0" baseline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 waarin </a:t>
                      </a:r>
                      <a:r>
                        <a:rPr lang="nl-NL" sz="800" b="1" i="0" kern="0" baseline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AB vs AB </a:t>
                      </a:r>
                      <a:r>
                        <a:rPr lang="nl-NL" sz="800" b="0" i="0" kern="0" baseline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wordt vergeleken en niet verschillende duur</a:t>
                      </a:r>
                      <a:endParaRPr lang="nl-NL" sz="800" b="0" i="0" kern="0" noProof="0" dirty="0">
                        <a:solidFill>
                          <a:srgbClr val="2EB0AD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14"/>
          <p:cNvSpPr txBox="1">
            <a:spLocks noChangeArrowheads="1"/>
          </p:cNvSpPr>
          <p:nvPr/>
        </p:nvSpPr>
        <p:spPr bwMode="auto">
          <a:xfrm>
            <a:off x="378736" y="789552"/>
            <a:ext cx="4574264" cy="109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latin typeface="Franklin Gothic Book" panose="020B0503020102020204" pitchFamily="34" charset="0"/>
              </a:rPr>
              <a:t>NVvH Richtlijn (2010)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:</a:t>
            </a:r>
            <a:r>
              <a:rPr kumimoji="0" lang="nl-NL" sz="1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latin typeface="Franklin Gothic Book" panose="020B0503020102020204" pitchFamily="34" charset="0"/>
              </a:rPr>
              <a:t>Min. 3, max. 5-7 dagen AB</a:t>
            </a:r>
          </a:p>
          <a:p>
            <a:pPr marL="742950" lvl="1" indent="-285750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latin typeface="Franklin Gothic Book" panose="020B0503020102020204" pitchFamily="34" charset="0"/>
              </a:rPr>
              <a:t>Gebaseerd op evidence van beperkte kwaliteit</a:t>
            </a:r>
            <a:endParaRPr lang="nl-NL" sz="1600" kern="0" dirty="0">
              <a:latin typeface="Franklin Gothic Book" panose="020B0503020102020204" pitchFamily="34" charset="0"/>
            </a:endParaRPr>
          </a:p>
        </p:txBody>
      </p:sp>
      <p:sp>
        <p:nvSpPr>
          <p:cNvPr id="4" name="Rectangle 13"/>
          <p:cNvSpPr txBox="1">
            <a:spLocks noChangeArrowheads="1"/>
          </p:cNvSpPr>
          <p:nvPr/>
        </p:nvSpPr>
        <p:spPr bwMode="auto">
          <a:xfrm>
            <a:off x="328614" y="195486"/>
            <a:ext cx="851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40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Literatuur</a:t>
            </a:r>
            <a:endParaRPr lang="nl-NL" sz="3400" i="0" kern="0" dirty="0">
              <a:solidFill>
                <a:srgbClr val="2EB0AD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Rectangle 14"/>
          <p:cNvSpPr txBox="1">
            <a:spLocks noChangeArrowheads="1"/>
          </p:cNvSpPr>
          <p:nvPr/>
        </p:nvSpPr>
        <p:spPr bwMode="auto">
          <a:xfrm>
            <a:off x="819961" y="3020076"/>
            <a:ext cx="2371630" cy="37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kumimoji="0" lang="nl-NL" sz="11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1</a:t>
            </a:r>
            <a:r>
              <a: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Mazuski </a:t>
            </a:r>
            <a:r>
              <a:rPr kumimoji="0" lang="nl-NL" sz="11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et al. </a:t>
            </a:r>
            <a:r>
              <a:rPr kumimoji="0" lang="nl-NL" sz="1100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Surg</a:t>
            </a:r>
            <a:r>
              <a:rPr kumimoji="0" lang="nl-NL" sz="11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Infect</a:t>
            </a:r>
            <a:r>
              <a: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2002</a:t>
            </a:r>
            <a:endParaRPr kumimoji="0" lang="nl-NL" sz="11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nl-NL" sz="1100" kern="0" baseline="0" dirty="0">
              <a:latin typeface="Franklin Gothic Book" panose="020B05030201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273201"/>
              </p:ext>
            </p:extLst>
          </p:nvPr>
        </p:nvGraphicFramePr>
        <p:xfrm>
          <a:off x="755576" y="1885951"/>
          <a:ext cx="3255170" cy="1171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5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</a:rPr>
                        <a:t>SIS/IDSA</a:t>
                      </a:r>
                      <a:r>
                        <a:rPr kumimoji="0" lang="nl-NL" sz="900" b="0" i="0" u="none" strike="noStrike" kern="0" cap="none" spc="0" normalizeH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</a:rPr>
                        <a:t> richtlijn gecompliceerde intra-abdominale infecties</a:t>
                      </a:r>
                      <a:r>
                        <a:rPr kumimoji="0" lang="nl-NL" sz="9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</a:rPr>
                        <a:t>1</a:t>
                      </a:r>
                      <a:endParaRPr lang="en-US" sz="900" b="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rgbClr val="2EB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4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“Antimicrobial therapy […] should be limited to no more than 5 to 7 days”</a:t>
                      </a:r>
                      <a:endParaRPr lang="en-US" sz="900" b="0" noProof="0" dirty="0">
                        <a:solidFill>
                          <a:srgbClr val="2EB0AD"/>
                        </a:solidFill>
                      </a:endParaRPr>
                    </a:p>
                  </a:txBody>
                  <a:tcPr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90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“The </a:t>
                      </a:r>
                      <a:r>
                        <a:rPr lang="en-US" sz="800" b="1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evidence</a:t>
                      </a:r>
                      <a:r>
                        <a:rPr lang="en-US" sz="800" b="0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 […] </a:t>
                      </a:r>
                      <a:r>
                        <a:rPr lang="en-US" sz="800" b="1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is limited </a:t>
                      </a:r>
                      <a:r>
                        <a:rPr lang="en-US" sz="800" b="0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to […] small prospective studies, retrospective studies, and expert opinions”</a:t>
                      </a:r>
                    </a:p>
                  </a:txBody>
                  <a:tcPr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14"/>
          <p:cNvSpPr txBox="1">
            <a:spLocks noChangeArrowheads="1"/>
          </p:cNvSpPr>
          <p:nvPr/>
        </p:nvSpPr>
        <p:spPr bwMode="auto">
          <a:xfrm>
            <a:off x="4427985" y="3327834"/>
            <a:ext cx="2520279" cy="3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kumimoji="0" lang="nl-NL" sz="11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2</a:t>
            </a:r>
            <a:r>
              <a: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Snelling</a:t>
            </a:r>
            <a:r>
              <a:rPr kumimoji="0" lang="nl-NL" sz="11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nl-NL" sz="11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et al.</a:t>
            </a:r>
            <a:r>
              <a: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nl-NL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Pediatr</a:t>
            </a:r>
            <a:r>
              <a: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nl-NL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Surg</a:t>
            </a:r>
            <a:r>
              <a: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Int 2004</a:t>
            </a:r>
            <a:endParaRPr kumimoji="0" lang="nl-NL" sz="11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nl-NL" sz="1100" kern="0" baseline="0" dirty="0">
              <a:latin typeface="Franklin Gothic Book" panose="020B0503020102020204" pitchFamily="34" charset="0"/>
            </a:endParaRPr>
          </a:p>
        </p:txBody>
      </p:sp>
      <p:sp>
        <p:nvSpPr>
          <p:cNvPr id="14" name="Rectangle 14"/>
          <p:cNvSpPr txBox="1">
            <a:spLocks noChangeArrowheads="1"/>
          </p:cNvSpPr>
          <p:nvPr/>
        </p:nvSpPr>
        <p:spPr bwMode="auto">
          <a:xfrm>
            <a:off x="4860033" y="3219822"/>
            <a:ext cx="2520279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nl-NL" sz="1100" kern="0" baseline="30000" dirty="0">
                <a:latin typeface="Franklin Gothic Book" panose="020B0503020102020204" pitchFamily="34" charset="0"/>
              </a:rPr>
              <a:t>3</a:t>
            </a:r>
            <a:r>
              <a:rPr lang="nl-NL" sz="1100" kern="0" dirty="0">
                <a:latin typeface="Franklin Gothic Book" panose="020B0503020102020204" pitchFamily="34" charset="0"/>
              </a:rPr>
              <a:t>Van Rossem</a:t>
            </a:r>
            <a:r>
              <a:rPr kumimoji="0" lang="nl-NL" sz="11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nl-NL" sz="11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et al.</a:t>
            </a:r>
            <a:r>
              <a: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JAMA </a:t>
            </a:r>
            <a:r>
              <a:rPr kumimoji="0" lang="nl-NL" sz="11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Surg</a:t>
            </a:r>
            <a:r>
              <a: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2016</a:t>
            </a:r>
            <a:endParaRPr lang="nl-NL" sz="1100" kern="0" baseline="0" dirty="0">
              <a:latin typeface="Franklin Gothic Book" panose="020B0503020102020204" pitchFamily="34" charset="0"/>
            </a:endParaRPr>
          </a:p>
        </p:txBody>
      </p:sp>
      <p:sp>
        <p:nvSpPr>
          <p:cNvPr id="11" name="Rectangle 14"/>
          <p:cNvSpPr txBox="1">
            <a:spLocks noChangeArrowheads="1"/>
          </p:cNvSpPr>
          <p:nvPr/>
        </p:nvSpPr>
        <p:spPr bwMode="auto">
          <a:xfrm>
            <a:off x="7476936" y="4273576"/>
            <a:ext cx="1587570" cy="62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tx1"/>
              </a:buClr>
              <a:defRPr/>
            </a:pPr>
            <a:r>
              <a:rPr lang="nl-NL" sz="1100" kern="0" baseline="30000" noProof="0" dirty="0">
                <a:latin typeface="Franklin Gothic Book" panose="020B0503020102020204" pitchFamily="34" charset="0"/>
              </a:rPr>
              <a:t>4</a:t>
            </a:r>
            <a:r>
              <a:rPr lang="nl-NL" sz="1100" kern="0" noProof="0" dirty="0">
                <a:latin typeface="Franklin Gothic Book" panose="020B0503020102020204" pitchFamily="34" charset="0"/>
              </a:rPr>
              <a:t>Kim </a:t>
            </a:r>
            <a:r>
              <a:rPr lang="nl-NL" sz="1100" i="1" kern="0" noProof="0" dirty="0">
                <a:latin typeface="Franklin Gothic Book" panose="020B0503020102020204" pitchFamily="34" charset="0"/>
              </a:rPr>
              <a:t>et al.</a:t>
            </a:r>
            <a:r>
              <a:rPr lang="nl-NL" sz="1100" kern="0" noProof="0" dirty="0">
                <a:latin typeface="Franklin Gothic Book" panose="020B0503020102020204" pitchFamily="34" charset="0"/>
              </a:rPr>
              <a:t> 2015</a:t>
            </a:r>
            <a:br>
              <a:rPr lang="nl-NL" sz="1100" kern="0" dirty="0">
                <a:latin typeface="Franklin Gothic Book" panose="020B0503020102020204" pitchFamily="34" charset="0"/>
              </a:rPr>
            </a:br>
            <a:r>
              <a:rPr lang="nl-NL" sz="1100" kern="0" baseline="30000" dirty="0">
                <a:latin typeface="Franklin Gothic Book" panose="020B0503020102020204" pitchFamily="34" charset="0"/>
              </a:rPr>
              <a:t>5</a:t>
            </a:r>
            <a:r>
              <a:rPr lang="nl-NL" sz="1100" kern="0" dirty="0">
                <a:latin typeface="Franklin Gothic Book" panose="020B0503020102020204" pitchFamily="34" charset="0"/>
              </a:rPr>
              <a:t>Kimbrell </a:t>
            </a:r>
            <a:r>
              <a:rPr lang="nl-NL" sz="1100" i="1" kern="0" dirty="0">
                <a:latin typeface="Franklin Gothic Book" panose="020B0503020102020204" pitchFamily="34" charset="0"/>
              </a:rPr>
              <a:t>et al.</a:t>
            </a:r>
            <a:r>
              <a:rPr lang="nl-NL" sz="1100" kern="0" dirty="0">
                <a:latin typeface="Franklin Gothic Book" panose="020B0503020102020204" pitchFamily="34" charset="0"/>
              </a:rPr>
              <a:t> 2014</a:t>
            </a:r>
          </a:p>
          <a:p>
            <a:pPr>
              <a:buClr>
                <a:schemeClr val="tx1"/>
              </a:buClr>
              <a:defRPr/>
            </a:pPr>
            <a:r>
              <a:rPr lang="nl-NL" sz="1100" kern="0" baseline="30000" dirty="0">
                <a:latin typeface="Franklin Gothic Book" panose="020B0503020102020204" pitchFamily="34" charset="0"/>
              </a:rPr>
              <a:t>6</a:t>
            </a:r>
            <a:r>
              <a:rPr lang="nl-NL" sz="1100" kern="0" dirty="0">
                <a:latin typeface="Franklin Gothic Book" panose="020B0503020102020204" pitchFamily="34" charset="0"/>
              </a:rPr>
              <a:t>Cho </a:t>
            </a:r>
            <a:r>
              <a:rPr lang="nl-NL" sz="1100" i="1" kern="0" dirty="0">
                <a:latin typeface="Franklin Gothic Book" panose="020B0503020102020204" pitchFamily="34" charset="0"/>
              </a:rPr>
              <a:t>et al.</a:t>
            </a:r>
            <a:r>
              <a:rPr lang="nl-NL" sz="1100" kern="0" dirty="0">
                <a:latin typeface="Franklin Gothic Book" panose="020B0503020102020204" pitchFamily="34" charset="0"/>
              </a:rPr>
              <a:t> 2015</a:t>
            </a:r>
          </a:p>
          <a:p>
            <a:pPr>
              <a:buClr>
                <a:schemeClr val="tx1"/>
              </a:buClr>
              <a:defRPr/>
            </a:pPr>
            <a:r>
              <a:rPr lang="nl-NL" sz="1100" kern="0" baseline="30000" dirty="0">
                <a:latin typeface="Franklin Gothic Book" panose="020B0503020102020204" pitchFamily="34" charset="0"/>
              </a:rPr>
              <a:t>7</a:t>
            </a:r>
            <a:r>
              <a:rPr lang="nl-NL" sz="1100" kern="0" dirty="0">
                <a:latin typeface="Franklin Gothic Book" panose="020B0503020102020204" pitchFamily="34" charset="0"/>
              </a:rPr>
              <a:t>Desai </a:t>
            </a:r>
            <a:r>
              <a:rPr lang="nl-NL" sz="1100" i="1" kern="0" dirty="0">
                <a:latin typeface="Franklin Gothic Book" panose="020B0503020102020204" pitchFamily="34" charset="0"/>
              </a:rPr>
              <a:t>et al.</a:t>
            </a:r>
            <a:r>
              <a:rPr lang="nl-NL" sz="1100" kern="0" dirty="0">
                <a:latin typeface="Franklin Gothic Book" panose="020B0503020102020204" pitchFamily="34" charset="0"/>
              </a:rPr>
              <a:t> 2015</a:t>
            </a:r>
          </a:p>
          <a:p>
            <a:pPr>
              <a:buClr>
                <a:schemeClr val="tx1"/>
              </a:buClr>
              <a:defRPr/>
            </a:pPr>
            <a:r>
              <a:rPr lang="nl-NL" sz="1100" kern="0" baseline="30000" dirty="0">
                <a:latin typeface="Franklin Gothic Book" panose="020B0503020102020204" pitchFamily="34" charset="0"/>
              </a:rPr>
              <a:t>8</a:t>
            </a:r>
            <a:r>
              <a:rPr lang="nl-NL" sz="1100" kern="0" dirty="0">
                <a:latin typeface="Franklin Gothic Book" panose="020B0503020102020204" pitchFamily="34" charset="0"/>
              </a:rPr>
              <a:t>Daskalakis </a:t>
            </a:r>
            <a:r>
              <a:rPr lang="nl-NL" sz="1100" i="1" kern="0" dirty="0">
                <a:latin typeface="Franklin Gothic Book" panose="020B0503020102020204" pitchFamily="34" charset="0"/>
              </a:rPr>
              <a:t>et al.</a:t>
            </a:r>
            <a:r>
              <a:rPr lang="nl-NL" sz="1100" kern="0" dirty="0">
                <a:latin typeface="Franklin Gothic Book" panose="020B0503020102020204" pitchFamily="34" charset="0"/>
              </a:rPr>
              <a:t> 2014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91554"/>
              </p:ext>
            </p:extLst>
          </p:nvPr>
        </p:nvGraphicFramePr>
        <p:xfrm>
          <a:off x="4788024" y="1707654"/>
          <a:ext cx="3456384" cy="1523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</a:rPr>
                        <a:t>Snapshot cohort: 62 zkh NL, 1901 appendectomiën, 415 complex</a:t>
                      </a:r>
                      <a:r>
                        <a:rPr kumimoji="0" lang="nl-NL" sz="1100" b="0" i="0" u="none" strike="noStrike" kern="0" cap="none" spc="0" normalizeH="0" baseline="3000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Franklin Gothic Book" panose="020B0503020102020204" pitchFamily="34" charset="0"/>
                        </a:rPr>
                        <a:t>3</a:t>
                      </a:r>
                      <a:endParaRPr lang="nl-NL" sz="1100" b="0" baseline="30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 anchor="ctr">
                    <a:solidFill>
                      <a:srgbClr val="2EB0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36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12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900" b="1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77,8%</a:t>
                      </a:r>
                      <a:r>
                        <a:rPr lang="nl-NL" sz="900" b="0" i="0" kern="0" baseline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 kreeg 5 dagen of langer AB</a:t>
                      </a:r>
                      <a:endParaRPr lang="nl-NL" sz="900" b="0" i="0" kern="0" noProof="0" dirty="0">
                        <a:solidFill>
                          <a:srgbClr val="2EB0AD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Geen verschil in infectieuze complicaties na 3 vs. 5 dagen postop. AB (n=266)</a:t>
                      </a:r>
                      <a:endParaRPr lang="nl-NL" sz="1100" b="0" i="0" kern="0" noProof="0" dirty="0">
                        <a:solidFill>
                          <a:srgbClr val="2EB0AD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7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900" b="0" i="0" kern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Enkel exact</a:t>
                      </a:r>
                      <a:r>
                        <a:rPr lang="nl-NL" sz="900" b="0" i="0" kern="0" baseline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 3 of 5 dagen AB geïncludeerd (64%)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900" b="0" i="0" kern="0" baseline="0" noProof="0" dirty="0">
                          <a:solidFill>
                            <a:srgbClr val="2EB0AD"/>
                          </a:solidFill>
                          <a:latin typeface="Franklin Gothic Book" panose="020B0503020102020204" pitchFamily="34" charset="0"/>
                        </a:rPr>
                        <a:t>In ca. 30% aangepaste duur t.o.v. voorgeschreven</a:t>
                      </a:r>
                      <a:endParaRPr lang="nl-NL" sz="900" b="0" i="0" kern="0" noProof="0" dirty="0">
                        <a:solidFill>
                          <a:srgbClr val="2EB0AD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 marT="34290" marB="3429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14"/>
          <p:cNvSpPr txBox="1">
            <a:spLocks noChangeArrowheads="1"/>
          </p:cNvSpPr>
          <p:nvPr/>
        </p:nvSpPr>
        <p:spPr bwMode="auto">
          <a:xfrm>
            <a:off x="395537" y="3597864"/>
            <a:ext cx="789198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latin typeface="Franklin Gothic Book" panose="020B0503020102020204" pitchFamily="34" charset="0"/>
              </a:rPr>
              <a:t>Overige literatuur: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latin typeface="Franklin Gothic Book" panose="020B0503020102020204" pitchFamily="34" charset="0"/>
              </a:rPr>
              <a:t>positieve resultaten nóg kortere behandeling (48h / 24h / geen) </a:t>
            </a:r>
            <a:r>
              <a:rPr lang="nl-NL" sz="1400" kern="0" baseline="30000" dirty="0">
                <a:latin typeface="Franklin Gothic Book" panose="020B0503020102020204" pitchFamily="34" charset="0"/>
              </a:rPr>
              <a:t>4-6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latin typeface="Franklin Gothic Book" panose="020B0503020102020204" pitchFamily="34" charset="0"/>
              </a:rPr>
              <a:t>twijfel of follow-up orale antibiotica na initiële IV therapie zin heeft</a:t>
            </a:r>
            <a:r>
              <a:rPr lang="nl-NL" sz="1400" kern="0" baseline="30000" dirty="0">
                <a:latin typeface="Franklin Gothic Book" panose="020B0503020102020204" pitchFamily="34" charset="0"/>
              </a:rPr>
              <a:t>7-8</a:t>
            </a:r>
          </a:p>
          <a:p>
            <a:pPr marL="742950" lvl="1" indent="-285750">
              <a:spcBef>
                <a:spcPct val="2000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400" b="1" kern="0" dirty="0">
                <a:latin typeface="Franklin Gothic Book" panose="020B0503020102020204" pitchFamily="34" charset="0"/>
              </a:rPr>
              <a:t>het ontbreekt level I evidence</a:t>
            </a:r>
          </a:p>
        </p:txBody>
      </p:sp>
      <p:sp>
        <p:nvSpPr>
          <p:cNvPr id="15" name="Rectangle 14"/>
          <p:cNvSpPr txBox="1">
            <a:spLocks noChangeArrowheads="1"/>
          </p:cNvSpPr>
          <p:nvPr/>
        </p:nvSpPr>
        <p:spPr bwMode="auto">
          <a:xfrm>
            <a:off x="539552" y="2283718"/>
            <a:ext cx="8382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eaLnBrk="1" hangingPunct="1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600" kern="0" dirty="0">
                <a:latin typeface="Franklin Gothic Book" panose="020B0503020102020204" pitchFamily="34" charset="0"/>
              </a:rPr>
              <a:t>Snapshot (2016):</a:t>
            </a:r>
          </a:p>
          <a:p>
            <a:pPr marL="742950" lvl="1" indent="-285750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latin typeface="Franklin Gothic Book" panose="020B0503020102020204" pitchFamily="34" charset="0"/>
              </a:rPr>
              <a:t>Common practice in NL = 5 dagen AB</a:t>
            </a:r>
          </a:p>
          <a:p>
            <a:pPr marL="742950" lvl="1" indent="-285750"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nl-NL" sz="1400" kern="0" dirty="0">
                <a:latin typeface="Franklin Gothic Book" panose="020B0503020102020204" pitchFamily="34" charset="0"/>
              </a:rPr>
              <a:t>3 dagen IV ‘waarschijnlijk’ even effectief</a:t>
            </a:r>
            <a:endParaRPr lang="nl-NL" sz="1600" kern="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0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1"/>
      <p:bldP spid="14" grpId="0"/>
      <p:bldP spid="14" grpId="1"/>
      <p:bldP spid="11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>
                <a:solidFill>
                  <a:srgbClr val="2EB0AD"/>
                </a:solidFill>
                <a:latin typeface="Franklin Gothic Book"/>
                <a:cs typeface="Franklin Gothic Book"/>
              </a:rPr>
              <a:t>In de praktijk - NL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8175045"/>
              </p:ext>
            </p:extLst>
          </p:nvPr>
        </p:nvGraphicFramePr>
        <p:xfrm>
          <a:off x="457200" y="1200150"/>
          <a:ext cx="8291264" cy="236981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666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 gridSpan="4">
                  <a:txBody>
                    <a:bodyPr/>
                    <a:lstStyle/>
                    <a:p>
                      <a:r>
                        <a:rPr lang="nl-NL" sz="1400" dirty="0"/>
                        <a:t>Minimale duur van antibiotica behandeling</a:t>
                      </a:r>
                      <a:r>
                        <a:rPr lang="nl-NL" sz="1400" baseline="0" dirty="0"/>
                        <a:t> en toedieningsweg</a:t>
                      </a:r>
                      <a:endParaRPr lang="nl-NL" sz="1400" dirty="0"/>
                    </a:p>
                  </a:txBody>
                  <a:tcPr marT="34290" marB="3429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Ziekenhuis protocol n(%)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Persoonlijke voorkeur n(%)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l-NL" sz="1400" dirty="0"/>
                        <a:t>Duur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5 dagen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32 (40)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16 (20)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3 dagen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46 (57.5)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39</a:t>
                      </a:r>
                      <a:r>
                        <a:rPr lang="nl-NL" sz="1400" baseline="0" dirty="0"/>
                        <a:t> (49)</a:t>
                      </a:r>
                      <a:endParaRPr lang="nl-NL" sz="14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&lt; 3 dagen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2 (2.5)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25 (31)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l-NL" sz="1400" dirty="0"/>
                        <a:t>Toediening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Intraveneus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51</a:t>
                      </a:r>
                      <a:r>
                        <a:rPr lang="nl-NL" sz="1400" baseline="0" dirty="0"/>
                        <a:t> (64)</a:t>
                      </a:r>
                      <a:endParaRPr lang="nl-NL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26 (33)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Intraveneus</a:t>
                      </a:r>
                      <a:r>
                        <a:rPr lang="nl-NL" sz="1400" baseline="0" dirty="0"/>
                        <a:t> en oraal</a:t>
                      </a:r>
                      <a:endParaRPr lang="nl-NL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28 (35)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50 (63)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4932041" y="3651870"/>
            <a:ext cx="2484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Franklin Gothic Book"/>
                <a:cs typeface="Franklin Gothic Book"/>
              </a:rPr>
              <a:t>Van den Boom </a:t>
            </a:r>
            <a:r>
              <a:rPr lang="nl-NL" sz="1400" i="1" dirty="0">
                <a:latin typeface="Franklin Gothic Book"/>
                <a:cs typeface="Franklin Gothic Book"/>
              </a:rPr>
              <a:t>et al. </a:t>
            </a:r>
            <a:r>
              <a:rPr lang="nl-NL" sz="1400" dirty="0">
                <a:latin typeface="Franklin Gothic Book"/>
                <a:cs typeface="Franklin Gothic Book"/>
              </a:rPr>
              <a:t>BJS 2018</a:t>
            </a:r>
          </a:p>
        </p:txBody>
      </p:sp>
    </p:spTree>
    <p:extLst>
      <p:ext uri="{BB962C8B-B14F-4D97-AF65-F5344CB8AC3E}">
        <p14:creationId xmlns:p14="http://schemas.microsoft.com/office/powerpoint/2010/main" val="2613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>
                <a:solidFill>
                  <a:srgbClr val="2EB0AD"/>
                </a:solidFill>
                <a:latin typeface="Franklin Gothic Book"/>
                <a:cs typeface="Franklin Gothic Book"/>
              </a:rPr>
              <a:t>In de praktijk - internationaal</a:t>
            </a:r>
          </a:p>
        </p:txBody>
      </p:sp>
      <p:graphicFrame>
        <p:nvGraphicFramePr>
          <p:cNvPr id="8" name="Chart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477884"/>
              </p:ext>
            </p:extLst>
          </p:nvPr>
        </p:nvGraphicFramePr>
        <p:xfrm>
          <a:off x="457200" y="1200151"/>
          <a:ext cx="6995120" cy="272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5076057" y="3975906"/>
            <a:ext cx="2824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Franklin Gothic Book"/>
                <a:cs typeface="Franklin Gothic Book"/>
              </a:rPr>
              <a:t>De </a:t>
            </a:r>
            <a:r>
              <a:rPr lang="nl-NL" sz="1400" dirty="0" err="1">
                <a:latin typeface="Franklin Gothic Book"/>
                <a:cs typeface="Franklin Gothic Book"/>
              </a:rPr>
              <a:t>Wijkerslooth</a:t>
            </a:r>
            <a:r>
              <a:rPr lang="nl-NL" sz="1400" dirty="0">
                <a:latin typeface="Franklin Gothic Book"/>
                <a:cs typeface="Franklin Gothic Book"/>
              </a:rPr>
              <a:t> </a:t>
            </a:r>
            <a:r>
              <a:rPr lang="nl-NL" sz="1400" i="1" dirty="0">
                <a:latin typeface="Franklin Gothic Book"/>
                <a:cs typeface="Franklin Gothic Book"/>
              </a:rPr>
              <a:t>et al. </a:t>
            </a:r>
            <a:r>
              <a:rPr lang="nl-NL" sz="1600" dirty="0">
                <a:latin typeface="Franklin Gothic Book"/>
                <a:cs typeface="Franklin Gothic Book"/>
              </a:rPr>
              <a:t>(</a:t>
            </a:r>
            <a:r>
              <a:rPr lang="nl-NL" sz="1600" dirty="0" err="1">
                <a:latin typeface="Franklin Gothic Book"/>
                <a:cs typeface="Franklin Gothic Book"/>
              </a:rPr>
              <a:t>submitted</a:t>
            </a:r>
            <a:r>
              <a:rPr lang="nl-NL" sz="1600" dirty="0">
                <a:latin typeface="Franklin Gothic Book"/>
                <a:cs typeface="Franklin Gothic Book"/>
              </a:rPr>
              <a:t>)</a:t>
            </a:r>
            <a:endParaRPr lang="nl-NL" sz="14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0668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400" dirty="0">
                <a:solidFill>
                  <a:srgbClr val="2EB0AD"/>
                </a:solidFill>
                <a:latin typeface="Franklin Gothic Book"/>
                <a:cs typeface="Franklin Gothic Book"/>
              </a:rPr>
              <a:t>Samenvattend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/>
              <a:t>Veel variatie!</a:t>
            </a:r>
          </a:p>
          <a:p>
            <a:pPr lvl="1"/>
            <a:r>
              <a:rPr lang="nl-NL" dirty="0"/>
              <a:t>definitie van complexe appendicitis</a:t>
            </a:r>
          </a:p>
          <a:p>
            <a:pPr lvl="1"/>
            <a:r>
              <a:rPr lang="nl-NL" dirty="0"/>
              <a:t>indicatie postoperatieve antibiotica</a:t>
            </a:r>
          </a:p>
          <a:p>
            <a:pPr lvl="1"/>
            <a:r>
              <a:rPr lang="nl-NL" dirty="0"/>
              <a:t>duur en toedieningsvorm antibiotica</a:t>
            </a:r>
          </a:p>
          <a:p>
            <a:endParaRPr lang="nl-NL" dirty="0"/>
          </a:p>
          <a:p>
            <a:r>
              <a:rPr lang="nl-NL" dirty="0"/>
              <a:t>Level 1 </a:t>
            </a:r>
            <a:r>
              <a:rPr lang="nl-NL" dirty="0" err="1"/>
              <a:t>evidence</a:t>
            </a:r>
            <a:r>
              <a:rPr lang="nl-NL" dirty="0"/>
              <a:t> voor de optimale duur van postoperatieve antibiotica is er niet</a:t>
            </a:r>
          </a:p>
          <a:p>
            <a:endParaRPr lang="nl-NL" dirty="0"/>
          </a:p>
          <a:p>
            <a:r>
              <a:rPr lang="nl-NL" dirty="0"/>
              <a:t>Overbehandeling moet voorkomen worden gezien toename van antibioticaresistentie</a:t>
            </a:r>
          </a:p>
        </p:txBody>
      </p:sp>
    </p:spTree>
    <p:extLst>
      <p:ext uri="{BB962C8B-B14F-4D97-AF65-F5344CB8AC3E}">
        <p14:creationId xmlns:p14="http://schemas.microsoft.com/office/powerpoint/2010/main" val="407691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400" dirty="0">
                <a:solidFill>
                  <a:srgbClr val="2EB0AD"/>
                </a:solidFill>
                <a:latin typeface="Franklin Gothic Book"/>
                <a:cs typeface="Franklin Gothic Book"/>
              </a:rPr>
              <a:t>Antibioticaresistentie</a:t>
            </a:r>
          </a:p>
        </p:txBody>
      </p:sp>
      <p:pic>
        <p:nvPicPr>
          <p:cNvPr id="7" name="Afbeelding 6" descr="infographic-policymake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27534"/>
            <a:ext cx="3717032" cy="2787774"/>
          </a:xfrm>
          <a:prstGeom prst="rect">
            <a:avLst/>
          </a:prstGeom>
        </p:spPr>
      </p:pic>
      <p:pic>
        <p:nvPicPr>
          <p:cNvPr id="9" name="Afbeelding 8" descr="antibioticaresistentie_handteken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9702"/>
            <a:ext cx="4646591" cy="1914804"/>
          </a:xfrm>
          <a:prstGeom prst="rect">
            <a:avLst/>
          </a:prstGeom>
        </p:spPr>
      </p:pic>
      <p:pic>
        <p:nvPicPr>
          <p:cNvPr id="4" name="Afbeelding 3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7564"/>
            <a:ext cx="3414934" cy="73351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3" y="897565"/>
            <a:ext cx="3871655" cy="3864059"/>
          </a:xfrm>
          <a:prstGeom prst="rect">
            <a:avLst/>
          </a:prstGeom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7"/>
          <a:srcRect t="-22822" b="-22822"/>
          <a:stretch>
            <a:fillRect/>
          </a:stretch>
        </p:blipFill>
        <p:spPr>
          <a:xfrm>
            <a:off x="539552" y="1347614"/>
            <a:ext cx="8229600" cy="3394472"/>
          </a:xfr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624" y="735546"/>
            <a:ext cx="7380312" cy="318819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80" y="1491630"/>
            <a:ext cx="6876256" cy="2299871"/>
          </a:xfrm>
          <a:prstGeom prst="rect">
            <a:avLst/>
          </a:prstGeom>
        </p:spPr>
      </p:pic>
      <p:pic>
        <p:nvPicPr>
          <p:cNvPr id="8" name="Afbeelding 7" descr="images (2)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84" y="1419622"/>
            <a:ext cx="8736716" cy="29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>
                <a:solidFill>
                  <a:srgbClr val="2EB0AD"/>
                </a:solidFill>
                <a:latin typeface="Franklin Gothic Book"/>
                <a:cs typeface="Franklin Gothic Book"/>
              </a:rPr>
              <a:t>Antibioticaresistentie - NL</a:t>
            </a:r>
            <a:endParaRPr lang="nl-NL" dirty="0"/>
          </a:p>
        </p:txBody>
      </p:sp>
      <p:pic>
        <p:nvPicPr>
          <p:cNvPr id="4" name="Tijdelijke aanduiding voor inhoud 3" descr="Antibiotic-resistance-most-imminent-threat-to-humanity-phage-maker_wrbm_larg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2" b="9562"/>
          <a:stretch>
            <a:fillRect/>
          </a:stretch>
        </p:blipFill>
        <p:spPr>
          <a:xfrm>
            <a:off x="6059720" y="3832194"/>
            <a:ext cx="3117032" cy="12856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897564"/>
            <a:ext cx="3735426" cy="405155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716017" y="1491631"/>
            <a:ext cx="3600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Franklin Gothic Book"/>
                <a:cs typeface="Franklin Gothic Book"/>
              </a:rPr>
              <a:t>Resistentie e. Coli in Nederland:</a:t>
            </a:r>
          </a:p>
          <a:p>
            <a:r>
              <a:rPr lang="nl-NL" sz="2000" dirty="0">
                <a:latin typeface="Franklin Gothic Book"/>
                <a:cs typeface="Franklin Gothic Book"/>
              </a:rPr>
              <a:t>	- cefuroxim 12%</a:t>
            </a:r>
          </a:p>
          <a:p>
            <a:r>
              <a:rPr lang="nl-NL" sz="2000" dirty="0">
                <a:latin typeface="Franklin Gothic Book"/>
                <a:cs typeface="Franklin Gothic Book"/>
              </a:rPr>
              <a:t>	- </a:t>
            </a:r>
            <a:r>
              <a:rPr lang="nl-NL" sz="2000" dirty="0" err="1">
                <a:latin typeface="Franklin Gothic Book"/>
                <a:cs typeface="Franklin Gothic Book"/>
              </a:rPr>
              <a:t>augmentin</a:t>
            </a:r>
            <a:r>
              <a:rPr lang="nl-NL" sz="2000" dirty="0">
                <a:latin typeface="Franklin Gothic Book"/>
                <a:cs typeface="Franklin Gothic Book"/>
              </a:rPr>
              <a:t> 24%</a:t>
            </a:r>
          </a:p>
        </p:txBody>
      </p:sp>
    </p:spTree>
    <p:extLst>
      <p:ext uri="{BB962C8B-B14F-4D97-AF65-F5344CB8AC3E}">
        <p14:creationId xmlns:p14="http://schemas.microsoft.com/office/powerpoint/2010/main" val="144680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 txBox="1">
            <a:spLocks noChangeArrowheads="1"/>
          </p:cNvSpPr>
          <p:nvPr/>
        </p:nvSpPr>
        <p:spPr bwMode="auto">
          <a:xfrm>
            <a:off x="395536" y="843558"/>
            <a:ext cx="8568952" cy="8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300"/>
              </a:spcAft>
              <a:buClr>
                <a:schemeClr val="tx1"/>
              </a:buClr>
              <a:defRPr/>
            </a:pPr>
            <a:r>
              <a:rPr lang="nl-NL" sz="1500" b="1" dirty="0">
                <a:latin typeface="Franklin Gothic Book" panose="020B0503020102020204" pitchFamily="34" charset="0"/>
              </a:rPr>
              <a:t>	</a:t>
            </a:r>
            <a:endParaRPr lang="nl-NL" sz="1500" kern="0" dirty="0">
              <a:latin typeface="Franklin Gothic Book" panose="020B0503020102020204" pitchFamily="34" charset="0"/>
            </a:endParaRPr>
          </a:p>
        </p:txBody>
      </p:sp>
      <p:sp>
        <p:nvSpPr>
          <p:cNvPr id="16" name="Rectangle 14"/>
          <p:cNvSpPr txBox="1">
            <a:spLocks noChangeArrowheads="1"/>
          </p:cNvSpPr>
          <p:nvPr/>
        </p:nvSpPr>
        <p:spPr bwMode="auto">
          <a:xfrm>
            <a:off x="395536" y="1815666"/>
            <a:ext cx="8382000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700" kern="0" dirty="0">
              <a:solidFill>
                <a:srgbClr val="2EB0AD"/>
              </a:solidFill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700" kern="0" dirty="0">
              <a:solidFill>
                <a:srgbClr val="2EB0AD"/>
              </a:solidFill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700" kern="0" dirty="0">
              <a:solidFill>
                <a:srgbClr val="2EB0AD"/>
              </a:solidFill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br>
              <a:rPr lang="nl-NL" sz="170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</a:br>
            <a:endParaRPr lang="nl-NL" sz="1400" kern="0" dirty="0">
              <a:solidFill>
                <a:srgbClr val="2EB0AD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5536" y="2355726"/>
            <a:ext cx="591919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endParaRPr lang="nl-NL" sz="1500" kern="0" dirty="0">
              <a:latin typeface="Franklin Gothic Book" panose="020B0503020102020204" pitchFamily="34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nl-NL" sz="160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DOEL: optimaliseren AB-beleid door aantonen non-</a:t>
            </a:r>
            <a:r>
              <a:rPr lang="nl-NL" sz="1600" kern="0" dirty="0" err="1">
                <a:solidFill>
                  <a:srgbClr val="2EB0AD"/>
                </a:solidFill>
                <a:latin typeface="Franklin Gothic Book" panose="020B0503020102020204" pitchFamily="34" charset="0"/>
              </a:rPr>
              <a:t>inferiority</a:t>
            </a:r>
            <a:r>
              <a:rPr lang="nl-NL" sz="160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 kortere behandeling</a:t>
            </a:r>
            <a:endParaRPr lang="nl-NL" sz="1500" kern="0" dirty="0">
              <a:latin typeface="Franklin Gothic Book" panose="020B05030201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nl-NL" sz="1500" kern="0" dirty="0">
                <a:latin typeface="Franklin Gothic Book" panose="020B0503020102020204" pitchFamily="34" charset="0"/>
              </a:rPr>
              <a:t>bij gebleken non-inferiority </a:t>
            </a:r>
            <a:r>
              <a:rPr lang="nl-NL" sz="1500" kern="0" dirty="0">
                <a:latin typeface="Franklin Gothic Book" panose="020B0503020102020204" pitchFamily="34" charset="0"/>
                <a:sym typeface="Wingdings" panose="05000000000000000000" pitchFamily="2" charset="2"/>
              </a:rPr>
              <a:t> </a:t>
            </a:r>
            <a:r>
              <a:rPr lang="nl-NL" sz="1500" b="1" kern="0" dirty="0">
                <a:latin typeface="Franklin Gothic Book" panose="020B0503020102020204" pitchFamily="34" charset="0"/>
              </a:rPr>
              <a:t>minder AB-gebruik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nl-NL" sz="1500" kern="0" dirty="0">
                <a:latin typeface="Franklin Gothic Book" panose="020B0503020102020204" pitchFamily="34" charset="0"/>
              </a:rPr>
              <a:t>potentieel kortere opnameduur en lagere zorgkosten</a:t>
            </a:r>
            <a:br>
              <a:rPr lang="nl-NL" sz="1500" kern="0" dirty="0">
                <a:latin typeface="Franklin Gothic Book" panose="020B0503020102020204" pitchFamily="34" charset="0"/>
              </a:rPr>
            </a:br>
            <a:endParaRPr lang="nl-NL" sz="1500" kern="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500" kern="0" dirty="0">
              <a:latin typeface="Franklin Gothic Book" panose="020B0503020102020204" pitchFamily="34" charset="0"/>
            </a:endParaRPr>
          </a:p>
        </p:txBody>
      </p:sp>
      <p:sp>
        <p:nvSpPr>
          <p:cNvPr id="10" name="Rectangle 13"/>
          <p:cNvSpPr txBox="1">
            <a:spLocks noChangeArrowheads="1"/>
          </p:cNvSpPr>
          <p:nvPr/>
        </p:nvSpPr>
        <p:spPr bwMode="auto">
          <a:xfrm>
            <a:off x="328614" y="195486"/>
            <a:ext cx="851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050" kern="0" dirty="0">
                <a:solidFill>
                  <a:srgbClr val="2EB0AD"/>
                </a:solidFill>
                <a:latin typeface="Franklin Gothic Medium" panose="020B0603020102020204" pitchFamily="34" charset="0"/>
              </a:rPr>
              <a:t>Antibiotics following </a:t>
            </a:r>
            <a:r>
              <a:rPr lang="en-US" sz="1050" kern="0" dirty="0" err="1">
                <a:solidFill>
                  <a:srgbClr val="2EB0AD"/>
                </a:solidFill>
                <a:latin typeface="Franklin Gothic Medium" panose="020B0603020102020204" pitchFamily="34" charset="0"/>
              </a:rPr>
              <a:t>aPPendectomy</a:t>
            </a:r>
            <a:r>
              <a:rPr lang="en-US" sz="1050" kern="0" dirty="0">
                <a:solidFill>
                  <a:srgbClr val="2EB0AD"/>
                </a:solidFill>
                <a:latin typeface="Franklin Gothic Medium" panose="020B0603020102020204" pitchFamily="34" charset="0"/>
              </a:rPr>
              <a:t> In Complex appendicitis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35546"/>
            <a:ext cx="6114514" cy="193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 txBox="1">
            <a:spLocks noChangeArrowheads="1"/>
          </p:cNvSpPr>
          <p:nvPr/>
        </p:nvSpPr>
        <p:spPr bwMode="auto">
          <a:xfrm>
            <a:off x="328614" y="195486"/>
            <a:ext cx="3252787" cy="43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APPIC trial</a:t>
            </a:r>
            <a:endParaRPr lang="nl-NL" sz="2800" i="0" kern="0" dirty="0">
              <a:solidFill>
                <a:srgbClr val="2EB0AD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Rounded Rectangle 3"/>
          <p:cNvSpPr/>
          <p:nvPr/>
        </p:nvSpPr>
        <p:spPr>
          <a:xfrm>
            <a:off x="5541640" y="352422"/>
            <a:ext cx="1832260" cy="36944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b="1" i="0" dirty="0">
                <a:solidFill>
                  <a:srgbClr val="30B6B3"/>
                </a:solidFill>
              </a:rPr>
              <a:t>Pre-operatieve verdenking</a:t>
            </a:r>
          </a:p>
          <a:p>
            <a:pPr algn="ctr"/>
            <a:r>
              <a:rPr lang="nl-NL" sz="1100" b="1" i="0" dirty="0">
                <a:solidFill>
                  <a:schemeClr val="tx1"/>
                </a:solidFill>
              </a:rPr>
              <a:t>ACUTE APPENDICITIS</a:t>
            </a:r>
          </a:p>
        </p:txBody>
      </p:sp>
      <p:cxnSp>
        <p:nvCxnSpPr>
          <p:cNvPr id="9" name="Straight Arrow Connector 5"/>
          <p:cNvCxnSpPr/>
          <p:nvPr/>
        </p:nvCxnSpPr>
        <p:spPr>
          <a:xfrm>
            <a:off x="6437796" y="718296"/>
            <a:ext cx="0" cy="4943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3"/>
          <p:cNvSpPr/>
          <p:nvPr/>
        </p:nvSpPr>
        <p:spPr>
          <a:xfrm>
            <a:off x="5594515" y="1253598"/>
            <a:ext cx="1737540" cy="2920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b="1" i="0" dirty="0">
                <a:solidFill>
                  <a:srgbClr val="30B6B3"/>
                </a:solidFill>
              </a:rPr>
              <a:t>Intra-operatieve diagnose</a:t>
            </a:r>
          </a:p>
          <a:p>
            <a:pPr algn="ctr"/>
            <a:r>
              <a:rPr lang="nl-NL" sz="1100" b="1" i="0" dirty="0">
                <a:solidFill>
                  <a:schemeClr val="tx1"/>
                </a:solidFill>
              </a:rPr>
              <a:t>COMPLEXE APPENDICITIS</a:t>
            </a:r>
          </a:p>
        </p:txBody>
      </p:sp>
      <p:cxnSp>
        <p:nvCxnSpPr>
          <p:cNvPr id="16" name="Straight Arrow Connector 5"/>
          <p:cNvCxnSpPr>
            <a:stCxn id="15" idx="2"/>
          </p:cNvCxnSpPr>
          <p:nvPr/>
        </p:nvCxnSpPr>
        <p:spPr>
          <a:xfrm>
            <a:off x="6463285" y="1545636"/>
            <a:ext cx="24458" cy="3062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6"/>
          <p:cNvSpPr/>
          <p:nvPr/>
        </p:nvSpPr>
        <p:spPr>
          <a:xfrm>
            <a:off x="5424241" y="1833837"/>
            <a:ext cx="2165158" cy="270030"/>
          </a:xfrm>
          <a:prstGeom prst="roundRect">
            <a:avLst/>
          </a:prstGeom>
          <a:solidFill>
            <a:srgbClr val="30B6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b="1" i="0" dirty="0"/>
              <a:t>INCLUSIE &amp; RANDOMISATIE online</a:t>
            </a:r>
            <a:endParaRPr lang="en-US" sz="1050" i="0" dirty="0"/>
          </a:p>
        </p:txBody>
      </p:sp>
      <p:sp>
        <p:nvSpPr>
          <p:cNvPr id="19" name="Rounded Rectangle 3"/>
          <p:cNvSpPr/>
          <p:nvPr/>
        </p:nvSpPr>
        <p:spPr>
          <a:xfrm>
            <a:off x="5435062" y="2392066"/>
            <a:ext cx="1028223" cy="467716"/>
          </a:xfrm>
          <a:prstGeom prst="roundRect">
            <a:avLst/>
          </a:prstGeom>
          <a:solidFill>
            <a:srgbClr val="2EB0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sz="1050" b="1" i="0" dirty="0">
                <a:solidFill>
                  <a:schemeClr val="bg1"/>
                </a:solidFill>
              </a:rPr>
              <a:t>Postoperatief</a:t>
            </a:r>
          </a:p>
          <a:p>
            <a:pPr algn="ctr"/>
            <a:r>
              <a:rPr lang="nl-NL" sz="1200" b="1" i="0" dirty="0">
                <a:solidFill>
                  <a:schemeClr val="tx1"/>
                </a:solidFill>
              </a:rPr>
              <a:t>48u IV AB</a:t>
            </a:r>
          </a:p>
        </p:txBody>
      </p:sp>
      <p:sp>
        <p:nvSpPr>
          <p:cNvPr id="22" name="Rounded Rectangle 3"/>
          <p:cNvSpPr/>
          <p:nvPr/>
        </p:nvSpPr>
        <p:spPr>
          <a:xfrm>
            <a:off x="5642724" y="3308686"/>
            <a:ext cx="1728192" cy="2920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b="1" i="0" dirty="0">
                <a:solidFill>
                  <a:srgbClr val="30B6B3"/>
                </a:solidFill>
              </a:rPr>
              <a:t>Ontslag en controle</a:t>
            </a:r>
          </a:p>
          <a:p>
            <a:pPr algn="ctr"/>
            <a:r>
              <a:rPr lang="nl-NL" sz="1100" b="1" i="0" dirty="0">
                <a:solidFill>
                  <a:schemeClr val="tx1"/>
                </a:solidFill>
              </a:rPr>
              <a:t>Volgens lokaal protocol</a:t>
            </a:r>
          </a:p>
        </p:txBody>
      </p:sp>
      <p:cxnSp>
        <p:nvCxnSpPr>
          <p:cNvPr id="25" name="Straight Arrow Connector 5"/>
          <p:cNvCxnSpPr/>
          <p:nvPr/>
        </p:nvCxnSpPr>
        <p:spPr>
          <a:xfrm>
            <a:off x="5973688" y="2103868"/>
            <a:ext cx="0" cy="2451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5"/>
          <p:cNvCxnSpPr/>
          <p:nvPr/>
        </p:nvCxnSpPr>
        <p:spPr>
          <a:xfrm>
            <a:off x="6506820" y="3600724"/>
            <a:ext cx="0" cy="2260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3"/>
          <p:cNvSpPr/>
          <p:nvPr/>
        </p:nvSpPr>
        <p:spPr>
          <a:xfrm>
            <a:off x="5181600" y="3867894"/>
            <a:ext cx="2716286" cy="2920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b="1" i="0" dirty="0">
                <a:solidFill>
                  <a:srgbClr val="30B6B3"/>
                </a:solidFill>
              </a:rPr>
              <a:t>Kosteneffectiviteitsvragenlijst via mail/post</a:t>
            </a:r>
          </a:p>
          <a:p>
            <a:pPr algn="ctr"/>
            <a:r>
              <a:rPr lang="nl-NL" sz="1050" b="1" i="0" dirty="0">
                <a:solidFill>
                  <a:schemeClr val="tx1"/>
                </a:solidFill>
              </a:rPr>
              <a:t>4 weken na appendectomie</a:t>
            </a:r>
          </a:p>
        </p:txBody>
      </p:sp>
      <p:sp>
        <p:nvSpPr>
          <p:cNvPr id="28" name="Rounded Rectangle 3"/>
          <p:cNvSpPr/>
          <p:nvPr/>
        </p:nvSpPr>
        <p:spPr>
          <a:xfrm>
            <a:off x="5305600" y="4443755"/>
            <a:ext cx="2468289" cy="29203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b="1" i="0" dirty="0">
                <a:solidFill>
                  <a:srgbClr val="30B6B3"/>
                </a:solidFill>
              </a:rPr>
              <a:t>Telefonisch follow-up door onderzoeker</a:t>
            </a:r>
          </a:p>
          <a:p>
            <a:pPr algn="ctr"/>
            <a:r>
              <a:rPr lang="nl-NL" sz="1050" b="1" i="0" dirty="0">
                <a:solidFill>
                  <a:schemeClr val="tx1"/>
                </a:solidFill>
              </a:rPr>
              <a:t>90 dagen na appendectomie</a:t>
            </a:r>
          </a:p>
        </p:txBody>
      </p:sp>
      <p:cxnSp>
        <p:nvCxnSpPr>
          <p:cNvPr id="29" name="Straight Arrow Connector 5"/>
          <p:cNvCxnSpPr/>
          <p:nvPr/>
        </p:nvCxnSpPr>
        <p:spPr>
          <a:xfrm>
            <a:off x="6506820" y="4173248"/>
            <a:ext cx="0" cy="2480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57864" y="1876519"/>
            <a:ext cx="1451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&lt;24u na appendectomie</a:t>
            </a:r>
            <a:endParaRPr lang="en-US" sz="1000" dirty="0"/>
          </a:p>
        </p:txBody>
      </p:sp>
      <p:sp>
        <p:nvSpPr>
          <p:cNvPr id="84" name="Rectangle 14"/>
          <p:cNvSpPr txBox="1">
            <a:spLocks noChangeArrowheads="1"/>
          </p:cNvSpPr>
          <p:nvPr/>
        </p:nvSpPr>
        <p:spPr bwMode="auto">
          <a:xfrm>
            <a:off x="364498" y="850440"/>
            <a:ext cx="3692427" cy="355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nl-NL" sz="1300" b="1" kern="0" dirty="0">
                <a:latin typeface="Franklin Gothic Book" panose="020B0503020102020204" pitchFamily="34" charset="0"/>
              </a:rPr>
              <a:t>Non-inferiority RCT 	        </a:t>
            </a:r>
            <a:br>
              <a:rPr lang="nl-NL" sz="1300" b="1" kern="0" dirty="0">
                <a:latin typeface="Franklin Gothic Book" panose="020B0503020102020204" pitchFamily="34" charset="0"/>
              </a:rPr>
            </a:br>
            <a:r>
              <a:rPr lang="nl-NL" sz="1300" kern="0" dirty="0">
                <a:latin typeface="Franklin Gothic Book" panose="020B0503020102020204" pitchFamily="34" charset="0"/>
              </a:rPr>
              <a:t>48u (interventie) vs. 5dgn (controle) postop. AB</a:t>
            </a:r>
            <a:br>
              <a:rPr lang="nl-NL" sz="1300" kern="0" dirty="0">
                <a:latin typeface="Franklin Gothic Book" panose="020B0503020102020204" pitchFamily="34" charset="0"/>
              </a:rPr>
            </a:br>
            <a:r>
              <a:rPr lang="nl-NL" sz="1300" kern="0" dirty="0">
                <a:latin typeface="Franklin Gothic Book" panose="020B050302010202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nl-NL" sz="1300" b="1" kern="0" dirty="0">
                <a:latin typeface="Franklin Gothic Book" panose="020B0503020102020204" pitchFamily="34" charset="0"/>
              </a:rPr>
              <a:t>Primair eindpunt</a:t>
            </a:r>
            <a:br>
              <a:rPr lang="nl-NL" sz="1300" u="sng" kern="0" dirty="0">
                <a:latin typeface="Franklin Gothic Book" panose="020B0503020102020204" pitchFamily="34" charset="0"/>
              </a:rPr>
            </a:br>
            <a:r>
              <a:rPr lang="nl-NL" sz="1300" kern="0" dirty="0">
                <a:latin typeface="Franklin Gothic Book" panose="020B0503020102020204" pitchFamily="34" charset="0"/>
              </a:rPr>
              <a:t>Infectieuze complicaties en mortaliteit &lt;90 dagen</a:t>
            </a:r>
            <a:br>
              <a:rPr lang="nl-NL" sz="1300" kern="0" dirty="0">
                <a:latin typeface="Franklin Gothic Book" panose="020B0503020102020204" pitchFamily="34" charset="0"/>
              </a:rPr>
            </a:br>
            <a:endParaRPr lang="nl-NL" sz="1300" kern="0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300" b="1" kern="0" dirty="0">
              <a:latin typeface="Franklin Gothic Book" panose="020B05030201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300" b="1" kern="0" dirty="0">
              <a:latin typeface="Franklin Gothic Book" panose="020B0503020102020204" pitchFamily="34" charset="0"/>
              <a:sym typeface="Wingdings" panose="05000000000000000000" pitchFamily="2" charset="2"/>
            </a:endParaRPr>
          </a:p>
        </p:txBody>
      </p:sp>
      <p:sp>
        <p:nvSpPr>
          <p:cNvPr id="103" name="Rounded Rectangle 3"/>
          <p:cNvSpPr/>
          <p:nvPr/>
        </p:nvSpPr>
        <p:spPr>
          <a:xfrm>
            <a:off x="6556029" y="2387017"/>
            <a:ext cx="1033370" cy="683572"/>
          </a:xfrm>
          <a:prstGeom prst="roundRect">
            <a:avLst/>
          </a:prstGeom>
          <a:solidFill>
            <a:srgbClr val="2EB0A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sz="1050" b="1" i="0" dirty="0">
                <a:solidFill>
                  <a:schemeClr val="bg1"/>
                </a:solidFill>
              </a:rPr>
              <a:t>Postoperatief</a:t>
            </a:r>
          </a:p>
          <a:p>
            <a:pPr algn="ctr"/>
            <a:r>
              <a:rPr lang="nl-NL" sz="1200" b="1" i="0" dirty="0">
                <a:solidFill>
                  <a:schemeClr val="tx1"/>
                </a:solidFill>
              </a:rPr>
              <a:t>5d IV AB</a:t>
            </a:r>
          </a:p>
        </p:txBody>
      </p:sp>
      <p:cxnSp>
        <p:nvCxnSpPr>
          <p:cNvPr id="105" name="Straight Arrow Connector 5"/>
          <p:cNvCxnSpPr/>
          <p:nvPr/>
        </p:nvCxnSpPr>
        <p:spPr>
          <a:xfrm>
            <a:off x="7053808" y="2110603"/>
            <a:ext cx="0" cy="2451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5"/>
          <p:cNvCxnSpPr>
            <a:stCxn id="19" idx="2"/>
          </p:cNvCxnSpPr>
          <p:nvPr/>
        </p:nvCxnSpPr>
        <p:spPr>
          <a:xfrm flipH="1">
            <a:off x="5940152" y="2859782"/>
            <a:ext cx="9022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5"/>
          <p:cNvCxnSpPr/>
          <p:nvPr/>
        </p:nvCxnSpPr>
        <p:spPr>
          <a:xfrm>
            <a:off x="7053808" y="3070588"/>
            <a:ext cx="0" cy="2032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4"/>
          <p:cNvSpPr txBox="1">
            <a:spLocks noChangeArrowheads="1"/>
          </p:cNvSpPr>
          <p:nvPr/>
        </p:nvSpPr>
        <p:spPr bwMode="auto">
          <a:xfrm>
            <a:off x="328614" y="3273828"/>
            <a:ext cx="3692427" cy="1543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300" b="1" kern="0" dirty="0">
              <a:latin typeface="Franklin Gothic Book" panose="020B05030201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nl-NL" sz="1300" b="1" kern="0" dirty="0">
                <a:latin typeface="Franklin Gothic Book" panose="020B0503020102020204" pitchFamily="34" charset="0"/>
                <a:sym typeface="Wingdings" panose="05000000000000000000" pitchFamily="2" charset="2"/>
              </a:rPr>
              <a:t>Poweranalyse</a:t>
            </a:r>
            <a:br>
              <a:rPr lang="nl-NL" sz="1300" kern="0" dirty="0">
                <a:latin typeface="Franklin Gothic Book" panose="020B0503020102020204" pitchFamily="34" charset="0"/>
                <a:sym typeface="Wingdings" panose="05000000000000000000" pitchFamily="2" charset="2"/>
              </a:rPr>
            </a:br>
            <a:r>
              <a:rPr lang="nl-NL" sz="1300" kern="0" dirty="0">
                <a:latin typeface="Franklin Gothic Book" panose="020B0503020102020204" pitchFamily="34" charset="0"/>
                <a:sym typeface="Wingdings" panose="05000000000000000000" pitchFamily="2" charset="2"/>
              </a:rPr>
              <a:t>1066 patiënten nodig</a:t>
            </a:r>
          </a:p>
        </p:txBody>
      </p:sp>
      <p:sp>
        <p:nvSpPr>
          <p:cNvPr id="23" name="Rectangle 14"/>
          <p:cNvSpPr txBox="1">
            <a:spLocks noChangeArrowheads="1"/>
          </p:cNvSpPr>
          <p:nvPr/>
        </p:nvSpPr>
        <p:spPr bwMode="auto">
          <a:xfrm>
            <a:off x="467544" y="2715766"/>
            <a:ext cx="3593976" cy="891530"/>
          </a:xfrm>
          <a:prstGeom prst="rect">
            <a:avLst/>
          </a:prstGeom>
          <a:solidFill>
            <a:srgbClr val="2EB0AD"/>
          </a:solidFill>
          <a:ln>
            <a:noFill/>
          </a:ln>
          <a:effectLst>
            <a:outerShdw blurRad="50800" dist="38100" dir="8100000" algn="bl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39825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519238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9097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3669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8241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2813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7385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nl-NL" sz="1400" b="1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INTERVENTIE 48 uur IV: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Cohort studies </a:t>
            </a: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  <a:sym typeface="Wingdings" panose="05000000000000000000" pitchFamily="2" charset="2"/>
              </a:rPr>
              <a:t> </a:t>
            </a: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3d IV even effectief als 5d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Minimum </a:t>
            </a:r>
            <a:r>
              <a:rPr lang="nl-NL" sz="1200" i="0" kern="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NvVH</a:t>
            </a: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: 2d IV + 1d oraal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48u IV voorziet adequate weefselconcentraties</a:t>
            </a:r>
          </a:p>
        </p:txBody>
      </p:sp>
      <p:sp>
        <p:nvSpPr>
          <p:cNvPr id="30" name="Rectangle 14"/>
          <p:cNvSpPr txBox="1">
            <a:spLocks noChangeArrowheads="1"/>
          </p:cNvSpPr>
          <p:nvPr/>
        </p:nvSpPr>
        <p:spPr bwMode="auto">
          <a:xfrm>
            <a:off x="395536" y="2715766"/>
            <a:ext cx="3737992" cy="891530"/>
          </a:xfrm>
          <a:prstGeom prst="rect">
            <a:avLst/>
          </a:prstGeom>
          <a:solidFill>
            <a:srgbClr val="2EB0AD"/>
          </a:solidFill>
          <a:ln>
            <a:noFill/>
          </a:ln>
          <a:effectLst>
            <a:outerShdw blurRad="50800" dist="38100" dir="8100000" algn="bl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39825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519238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9097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3669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8241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2813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7385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nl-NL" sz="1400" b="1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CONTROLE 5 dagen IV: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In lijn met (internationale) richtlijnen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Duur 5 dagen reflecteert beste </a:t>
            </a:r>
            <a:r>
              <a:rPr lang="nl-NL" sz="1200" i="0" kern="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common</a:t>
            </a: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 </a:t>
            </a:r>
            <a:r>
              <a:rPr lang="nl-NL" sz="1200" i="0" kern="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practice</a:t>
            </a:r>
            <a:endParaRPr lang="nl-NL" sz="1200" i="0" kern="0" dirty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Toediening compleet IV methodologisch sterkste</a:t>
            </a:r>
          </a:p>
        </p:txBody>
      </p:sp>
      <p:sp>
        <p:nvSpPr>
          <p:cNvPr id="24" name="TextBox 34"/>
          <p:cNvSpPr txBox="1"/>
          <p:nvPr/>
        </p:nvSpPr>
        <p:spPr>
          <a:xfrm>
            <a:off x="7315200" y="1300117"/>
            <a:ext cx="1289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/>
              <a:t>preop</a:t>
            </a:r>
            <a:r>
              <a:rPr lang="nl-NL" sz="1000" dirty="0"/>
              <a:t>. AB profylaxe </a:t>
            </a:r>
            <a:br>
              <a:rPr lang="nl-NL" sz="1000" dirty="0"/>
            </a:br>
            <a:r>
              <a:rPr lang="nl-NL" sz="1000" i="1" dirty="0"/>
              <a:t>volgens </a:t>
            </a:r>
            <a:r>
              <a:rPr lang="nl-NL" sz="1000" i="1" dirty="0" err="1"/>
              <a:t>zkh</a:t>
            </a:r>
            <a:r>
              <a:rPr lang="nl-NL" sz="1000" i="1" dirty="0"/>
              <a:t>-protocol</a:t>
            </a:r>
            <a:endParaRPr lang="en-US" sz="1000" i="1" dirty="0"/>
          </a:p>
        </p:txBody>
      </p:sp>
      <p:sp>
        <p:nvSpPr>
          <p:cNvPr id="31" name="TextBox 34"/>
          <p:cNvSpPr txBox="1"/>
          <p:nvPr/>
        </p:nvSpPr>
        <p:spPr>
          <a:xfrm>
            <a:off x="7543800" y="2444235"/>
            <a:ext cx="154584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/>
              <a:t>Cefuroxim- Metronidazol</a:t>
            </a:r>
          </a:p>
          <a:p>
            <a:r>
              <a:rPr lang="nl-NL" sz="1000" dirty="0"/>
              <a:t>3dd1500mg    3dd500mg</a:t>
            </a:r>
          </a:p>
          <a:p>
            <a:r>
              <a:rPr lang="nl-NL" sz="1000" dirty="0"/>
              <a:t>Ceftriaxon – Metronidazol</a:t>
            </a:r>
          </a:p>
          <a:p>
            <a:r>
              <a:rPr lang="nl-NL" sz="1000" dirty="0"/>
              <a:t>1dd2000mg    3dd500mg</a:t>
            </a:r>
            <a:r>
              <a:rPr lang="nl-NL" sz="9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5813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1" grpId="0"/>
      <p:bldP spid="23" grpId="0" animBg="1"/>
      <p:bldP spid="23" grpId="1" animBg="1"/>
      <p:bldP spid="30" grpId="0" animBg="1"/>
      <p:bldP spid="30" grpId="1" animBg="1"/>
      <p:bldP spid="24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fbeelding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11761" y="950753"/>
            <a:ext cx="4172193" cy="3752576"/>
          </a:xfrm>
          <a:prstGeom prst="rect">
            <a:avLst/>
          </a:prstGeom>
          <a:ln>
            <a:noFill/>
          </a:ln>
        </p:spPr>
      </p:pic>
      <p:pic>
        <p:nvPicPr>
          <p:cNvPr id="58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31" y="2233065"/>
            <a:ext cx="1339547" cy="39583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9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176" y="987033"/>
            <a:ext cx="1125225" cy="44517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0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815" y="652686"/>
            <a:ext cx="1116290" cy="49315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1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543" y="2839159"/>
            <a:ext cx="1116290" cy="54942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2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113" y="1615139"/>
            <a:ext cx="1923065" cy="39857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3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722" y="333123"/>
            <a:ext cx="1226254" cy="61201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4" name="Afbeelding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3793" y="4371171"/>
            <a:ext cx="1236303" cy="60153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5" name="Afbeelding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5071" y="4156466"/>
            <a:ext cx="1490248" cy="5023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7" name="Afbeelding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155" y="3727919"/>
            <a:ext cx="1283735" cy="42854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68" name="Rechte verbindingslijn 16"/>
          <p:cNvCxnSpPr>
            <a:endCxn id="60" idx="2"/>
          </p:cNvCxnSpPr>
          <p:nvPr/>
        </p:nvCxnSpPr>
        <p:spPr bwMode="auto">
          <a:xfrm flipH="1" flipV="1">
            <a:off x="3930961" y="1145841"/>
            <a:ext cx="75407" cy="2140077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Rechte verbindingslijn 20"/>
          <p:cNvCxnSpPr>
            <a:endCxn id="59" idx="2"/>
          </p:cNvCxnSpPr>
          <p:nvPr/>
        </p:nvCxnSpPr>
        <p:spPr bwMode="auto">
          <a:xfrm flipH="1" flipV="1">
            <a:off x="2733788" y="1432207"/>
            <a:ext cx="1273374" cy="1853116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Rechte verbindingslijn 22"/>
          <p:cNvCxnSpPr/>
          <p:nvPr/>
        </p:nvCxnSpPr>
        <p:spPr bwMode="auto">
          <a:xfrm flipH="1" flipV="1">
            <a:off x="2523178" y="2628901"/>
            <a:ext cx="1483985" cy="656423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Rechte verbindingslijn 24"/>
          <p:cNvCxnSpPr>
            <a:endCxn id="61" idx="3"/>
          </p:cNvCxnSpPr>
          <p:nvPr/>
        </p:nvCxnSpPr>
        <p:spPr bwMode="auto">
          <a:xfrm flipH="1" flipV="1">
            <a:off x="2321834" y="3113872"/>
            <a:ext cx="1685327" cy="171449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Rechte verbindingslijn 27"/>
          <p:cNvCxnSpPr/>
          <p:nvPr/>
        </p:nvCxnSpPr>
        <p:spPr bwMode="auto">
          <a:xfrm flipH="1">
            <a:off x="2087890" y="3285321"/>
            <a:ext cx="1919272" cy="624445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Rechte verbindingslijn 44"/>
          <p:cNvCxnSpPr/>
          <p:nvPr/>
        </p:nvCxnSpPr>
        <p:spPr bwMode="auto">
          <a:xfrm flipH="1" flipV="1">
            <a:off x="2523177" y="2013712"/>
            <a:ext cx="1331586" cy="1157312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Rechte verbindingslijn 46"/>
          <p:cNvCxnSpPr>
            <a:stCxn id="63" idx="1"/>
          </p:cNvCxnSpPr>
          <p:nvPr/>
        </p:nvCxnSpPr>
        <p:spPr bwMode="auto">
          <a:xfrm flipH="1">
            <a:off x="4311960" y="639129"/>
            <a:ext cx="1603762" cy="1617492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4-puntige ster 53"/>
          <p:cNvSpPr/>
          <p:nvPr/>
        </p:nvSpPr>
        <p:spPr bwMode="auto">
          <a:xfrm>
            <a:off x="3778560" y="3113871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77" name="4-puntige ster 54"/>
          <p:cNvSpPr/>
          <p:nvPr/>
        </p:nvSpPr>
        <p:spPr bwMode="auto">
          <a:xfrm>
            <a:off x="3930960" y="3228171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78" name="4-puntige ster 55"/>
          <p:cNvSpPr/>
          <p:nvPr/>
        </p:nvSpPr>
        <p:spPr bwMode="auto">
          <a:xfrm>
            <a:off x="4769160" y="3571071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80" name="4-puntige ster 57"/>
          <p:cNvSpPr/>
          <p:nvPr/>
        </p:nvSpPr>
        <p:spPr bwMode="auto">
          <a:xfrm>
            <a:off x="4235760" y="2199471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81" name="4-puntige ster 58"/>
          <p:cNvSpPr/>
          <p:nvPr/>
        </p:nvSpPr>
        <p:spPr bwMode="auto">
          <a:xfrm>
            <a:off x="5454960" y="4314021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82" name="4-puntige ster 59"/>
          <p:cNvSpPr/>
          <p:nvPr/>
        </p:nvSpPr>
        <p:spPr bwMode="auto">
          <a:xfrm>
            <a:off x="5302560" y="4199721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cxnSp>
        <p:nvCxnSpPr>
          <p:cNvPr id="83" name="Rechte verbindingslijn 60"/>
          <p:cNvCxnSpPr/>
          <p:nvPr/>
        </p:nvCxnSpPr>
        <p:spPr bwMode="auto">
          <a:xfrm flipV="1">
            <a:off x="4135320" y="3646765"/>
            <a:ext cx="671941" cy="748994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Rechte verbindingslijn 64"/>
          <p:cNvCxnSpPr/>
          <p:nvPr/>
        </p:nvCxnSpPr>
        <p:spPr bwMode="auto">
          <a:xfrm>
            <a:off x="5392738" y="4256871"/>
            <a:ext cx="371054" cy="401926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Rechte verbindingslijn 68"/>
          <p:cNvCxnSpPr>
            <a:endCxn id="64" idx="1"/>
          </p:cNvCxnSpPr>
          <p:nvPr/>
        </p:nvCxnSpPr>
        <p:spPr bwMode="auto">
          <a:xfrm>
            <a:off x="5542290" y="4385197"/>
            <a:ext cx="221502" cy="286742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571750"/>
            <a:ext cx="874714" cy="65424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87" name="Rechte verbindingslijn 49"/>
          <p:cNvCxnSpPr>
            <a:stCxn id="88" idx="3"/>
          </p:cNvCxnSpPr>
          <p:nvPr/>
        </p:nvCxnSpPr>
        <p:spPr bwMode="auto">
          <a:xfrm>
            <a:off x="6381944" y="2818459"/>
            <a:ext cx="1070376" cy="352562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4-puntige ster 59"/>
          <p:cNvSpPr/>
          <p:nvPr/>
        </p:nvSpPr>
        <p:spPr bwMode="auto">
          <a:xfrm>
            <a:off x="6229544" y="2761309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sp>
        <p:nvSpPr>
          <p:cNvPr id="89" name="4-puntige ster 59"/>
          <p:cNvSpPr/>
          <p:nvPr/>
        </p:nvSpPr>
        <p:spPr bwMode="auto">
          <a:xfrm>
            <a:off x="4556165" y="2704159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cxnSp>
        <p:nvCxnSpPr>
          <p:cNvPr id="90" name="Rechte verbindingslijn 46"/>
          <p:cNvCxnSpPr>
            <a:endCxn id="89" idx="3"/>
          </p:cNvCxnSpPr>
          <p:nvPr/>
        </p:nvCxnSpPr>
        <p:spPr bwMode="auto">
          <a:xfrm flipH="1">
            <a:off x="4708565" y="2145617"/>
            <a:ext cx="2654768" cy="615692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33" y="1932470"/>
            <a:ext cx="1375008" cy="42629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92" name="Rectangle 14"/>
          <p:cNvSpPr txBox="1">
            <a:spLocks noChangeArrowheads="1"/>
          </p:cNvSpPr>
          <p:nvPr/>
        </p:nvSpPr>
        <p:spPr bwMode="auto">
          <a:xfrm>
            <a:off x="1043608" y="3310914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3" name="Rectangle 14"/>
          <p:cNvSpPr txBox="1">
            <a:spLocks noChangeArrowheads="1"/>
          </p:cNvSpPr>
          <p:nvPr/>
        </p:nvSpPr>
        <p:spPr bwMode="auto">
          <a:xfrm>
            <a:off x="6588224" y="124560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4" name="Rectangle 14"/>
          <p:cNvSpPr txBox="1">
            <a:spLocks noChangeArrowheads="1"/>
          </p:cNvSpPr>
          <p:nvPr/>
        </p:nvSpPr>
        <p:spPr bwMode="auto">
          <a:xfrm>
            <a:off x="5148064" y="4769076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6" name="Rectangle 14"/>
          <p:cNvSpPr txBox="1">
            <a:spLocks noChangeArrowheads="1"/>
          </p:cNvSpPr>
          <p:nvPr/>
        </p:nvSpPr>
        <p:spPr bwMode="auto">
          <a:xfrm>
            <a:off x="481566" y="1984396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7" name="Rectangle 14"/>
          <p:cNvSpPr txBox="1">
            <a:spLocks noChangeArrowheads="1"/>
          </p:cNvSpPr>
          <p:nvPr/>
        </p:nvSpPr>
        <p:spPr bwMode="auto">
          <a:xfrm>
            <a:off x="692488" y="4107639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8" name="Rectangle 14"/>
          <p:cNvSpPr txBox="1">
            <a:spLocks noChangeArrowheads="1"/>
          </p:cNvSpPr>
          <p:nvPr/>
        </p:nvSpPr>
        <p:spPr bwMode="auto">
          <a:xfrm>
            <a:off x="2580820" y="4589512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9" name="Rectangle 14"/>
          <p:cNvSpPr txBox="1">
            <a:spLocks noChangeArrowheads="1"/>
          </p:cNvSpPr>
          <p:nvPr/>
        </p:nvSpPr>
        <p:spPr bwMode="auto">
          <a:xfrm>
            <a:off x="2087890" y="1366698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0" name="Rectangle 14"/>
          <p:cNvSpPr txBox="1">
            <a:spLocks noChangeArrowheads="1"/>
          </p:cNvSpPr>
          <p:nvPr/>
        </p:nvSpPr>
        <p:spPr bwMode="auto">
          <a:xfrm>
            <a:off x="3296400" y="1103152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1" name="Rectangle 14"/>
          <p:cNvSpPr txBox="1">
            <a:spLocks noChangeArrowheads="1"/>
          </p:cNvSpPr>
          <p:nvPr/>
        </p:nvSpPr>
        <p:spPr bwMode="auto">
          <a:xfrm>
            <a:off x="8172400" y="1726762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2" name="Rectangle 14"/>
          <p:cNvSpPr txBox="1">
            <a:spLocks noChangeArrowheads="1"/>
          </p:cNvSpPr>
          <p:nvPr/>
        </p:nvSpPr>
        <p:spPr bwMode="auto">
          <a:xfrm>
            <a:off x="7884368" y="2301720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3" name="Rectangle 14"/>
          <p:cNvSpPr txBox="1">
            <a:spLocks noChangeArrowheads="1"/>
          </p:cNvSpPr>
          <p:nvPr/>
        </p:nvSpPr>
        <p:spPr bwMode="auto">
          <a:xfrm>
            <a:off x="1118163" y="2574471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4" name="4-puntige ster 56"/>
          <p:cNvSpPr/>
          <p:nvPr/>
        </p:nvSpPr>
        <p:spPr bwMode="auto">
          <a:xfrm>
            <a:off x="4788024" y="2889498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cxnSp>
        <p:nvCxnSpPr>
          <p:cNvPr id="105" name="Rechte verbindingslijn 49"/>
          <p:cNvCxnSpPr/>
          <p:nvPr/>
        </p:nvCxnSpPr>
        <p:spPr bwMode="auto">
          <a:xfrm>
            <a:off x="4864224" y="2957112"/>
            <a:ext cx="1796008" cy="856777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6" name="Picture 4" descr="Afbeeldingsresultaat voor meander mc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3867894"/>
            <a:ext cx="1800823" cy="39505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4"/>
          <p:cNvSpPr txBox="1">
            <a:spLocks noChangeArrowheads="1"/>
          </p:cNvSpPr>
          <p:nvPr/>
        </p:nvSpPr>
        <p:spPr bwMode="auto">
          <a:xfrm>
            <a:off x="7524328" y="4299942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5" name="Rectangle 14"/>
          <p:cNvSpPr txBox="1">
            <a:spLocks noChangeArrowheads="1"/>
          </p:cNvSpPr>
          <p:nvPr/>
        </p:nvSpPr>
        <p:spPr bwMode="auto">
          <a:xfrm>
            <a:off x="395536" y="1779662"/>
            <a:ext cx="6719588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400" kern="0" dirty="0"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br>
              <a:rPr lang="nl-NL" sz="1200" kern="0" dirty="0">
                <a:latin typeface="Franklin Gothic Book" panose="020B0503020102020204" pitchFamily="34" charset="0"/>
              </a:rPr>
            </a:br>
            <a:endParaRPr lang="nl-NL" sz="1200" kern="0" dirty="0"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200" kern="0" dirty="0">
              <a:latin typeface="Franklin Gothic Book" panose="020B05030201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r>
              <a:rPr lang="nl-NL" sz="1200" kern="0" dirty="0">
                <a:latin typeface="Franklin Gothic Book" panose="020B0503020102020204" pitchFamily="34" charset="0"/>
              </a:rPr>
              <a:t>Goed Gebruik Geneesmiddelen</a:t>
            </a:r>
          </a:p>
        </p:txBody>
      </p:sp>
      <p:cxnSp>
        <p:nvCxnSpPr>
          <p:cNvPr id="108" name="Rechte verbindingslijn 46"/>
          <p:cNvCxnSpPr>
            <a:stCxn id="2050" idx="1"/>
          </p:cNvCxnSpPr>
          <p:nvPr/>
        </p:nvCxnSpPr>
        <p:spPr bwMode="auto">
          <a:xfrm flipH="1">
            <a:off x="5257803" y="1242918"/>
            <a:ext cx="2438398" cy="489690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" name="4-puntige ster 59"/>
          <p:cNvSpPr/>
          <p:nvPr/>
        </p:nvSpPr>
        <p:spPr bwMode="auto">
          <a:xfrm>
            <a:off x="5181600" y="1657350"/>
            <a:ext cx="152400" cy="114300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pic>
        <p:nvPicPr>
          <p:cNvPr id="2050" name="Picture 2" descr="Afbeeldingsresultaat voor mcl leeuwarden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2" y="962308"/>
            <a:ext cx="1118945" cy="56122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14"/>
          <p:cNvSpPr txBox="1">
            <a:spLocks noChangeArrowheads="1"/>
          </p:cNvSpPr>
          <p:nvPr/>
        </p:nvSpPr>
        <p:spPr bwMode="auto">
          <a:xfrm>
            <a:off x="8244408" y="755788"/>
            <a:ext cx="792088" cy="28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defRPr/>
            </a:pPr>
            <a:endParaRPr lang="nl-NL" sz="1100" i="1" kern="0" dirty="0">
              <a:solidFill>
                <a:schemeClr val="accent5">
                  <a:lumMod val="60000"/>
                  <a:lumOff val="40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520" y="771550"/>
            <a:ext cx="8558183" cy="117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GB" altLang="en-US" sz="2800" b="0" i="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Non-inferiority multicentre randomized controlled trial comparing </a:t>
            </a:r>
            <a:r>
              <a:rPr lang="en-GB" altLang="en-US" sz="3000" i="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short vs. standard course </a:t>
            </a:r>
            <a:r>
              <a:rPr lang="en-GB" altLang="en-US" sz="2800" b="0" i="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postoperative antibiotics for complex acute appendicitis</a:t>
            </a:r>
            <a:endParaRPr lang="en-GB" altLang="en-US" sz="2800" b="0" i="1" kern="0" dirty="0">
              <a:latin typeface="Franklin Gothic Book" panose="020B0503020102020204" pitchFamily="34" charset="0"/>
            </a:endParaRPr>
          </a:p>
        </p:txBody>
      </p:sp>
      <p:cxnSp>
        <p:nvCxnSpPr>
          <p:cNvPr id="66" name="Rechte verbindingslijn 49"/>
          <p:cNvCxnSpPr/>
          <p:nvPr/>
        </p:nvCxnSpPr>
        <p:spPr bwMode="auto">
          <a:xfrm>
            <a:off x="5868144" y="3111811"/>
            <a:ext cx="1070376" cy="352562"/>
          </a:xfrm>
          <a:prstGeom prst="lin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Afbeelding 2" descr="download.jpe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219823"/>
            <a:ext cx="721304" cy="59406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75" name="4-puntige ster 55"/>
          <p:cNvSpPr/>
          <p:nvPr/>
        </p:nvSpPr>
        <p:spPr bwMode="auto">
          <a:xfrm flipV="1">
            <a:off x="5868144" y="3003797"/>
            <a:ext cx="154496" cy="141513"/>
          </a:xfrm>
          <a:prstGeom prst="star4">
            <a:avLst/>
          </a:prstGeom>
          <a:solidFill>
            <a:srgbClr val="30B6B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000" b="0" i="1" u="none" strike="noStrike" cap="none" normalizeH="0" baseline="0" dirty="0">
              <a:ln>
                <a:noFill/>
              </a:ln>
              <a:solidFill>
                <a:srgbClr val="0D1F74"/>
              </a:solidFill>
              <a:effectLst/>
              <a:latin typeface="Arial" charset="0"/>
            </a:endParaRPr>
          </a:p>
        </p:txBody>
      </p:sp>
      <p:pic>
        <p:nvPicPr>
          <p:cNvPr id="79" name="Afbeelding 78" descr="download (1)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11710"/>
            <a:ext cx="2880320" cy="11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8" grpId="0" animBg="1"/>
      <p:bldP spid="89" grpId="0" animBg="1"/>
      <p:bldP spid="92" grpId="0"/>
      <p:bldP spid="93" grpId="0"/>
      <p:bldP spid="94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 animBg="1"/>
      <p:bldP spid="107" grpId="0"/>
      <p:bldP spid="55" grpId="0"/>
      <p:bldP spid="109" grpId="0" animBg="1"/>
      <p:bldP spid="110" grpId="0"/>
      <p:bldP spid="110" grpId="1"/>
      <p:bldP spid="4" grpId="0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deffilmvlc-record-2018-01-12-15h45m08s-[PAHE.in] The Knick S01 720p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115" b="1115"/>
          <a:stretch>
            <a:fillRect/>
          </a:stretch>
        </p:blipFill>
        <p:spPr>
          <a:xfrm>
            <a:off x="549275" y="1200151"/>
            <a:ext cx="8045450" cy="3394472"/>
          </a:xfrm>
        </p:spPr>
      </p:pic>
    </p:spTree>
    <p:extLst>
      <p:ext uri="{BB962C8B-B14F-4D97-AF65-F5344CB8AC3E}">
        <p14:creationId xmlns:p14="http://schemas.microsoft.com/office/powerpoint/2010/main" val="339334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1707654"/>
            <a:ext cx="6317325" cy="2004300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 bwMode="auto">
          <a:xfrm>
            <a:off x="328614" y="195486"/>
            <a:ext cx="851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sz="1100" kern="0" dirty="0">
                <a:solidFill>
                  <a:srgbClr val="2EB0AD"/>
                </a:solidFill>
                <a:latin typeface="Franklin Gothic Medium" panose="020B0603020102020204" pitchFamily="34" charset="0"/>
              </a:rPr>
              <a:t>Antibiotics following </a:t>
            </a:r>
            <a:r>
              <a:rPr lang="en-US" sz="1100" kern="0" dirty="0" err="1">
                <a:solidFill>
                  <a:srgbClr val="2EB0AD"/>
                </a:solidFill>
                <a:latin typeface="Franklin Gothic Medium" panose="020B0603020102020204" pitchFamily="34" charset="0"/>
              </a:rPr>
              <a:t>aPPendectomy</a:t>
            </a:r>
            <a:r>
              <a:rPr lang="en-US" sz="1100" kern="0" dirty="0">
                <a:solidFill>
                  <a:srgbClr val="2EB0AD"/>
                </a:solidFill>
                <a:latin typeface="Franklin Gothic Medium" panose="020B0603020102020204" pitchFamily="34" charset="0"/>
              </a:rPr>
              <a:t> In Complex appendicitis</a:t>
            </a:r>
          </a:p>
        </p:txBody>
      </p:sp>
      <p:sp>
        <p:nvSpPr>
          <p:cNvPr id="3" name="Rectangle 14"/>
          <p:cNvSpPr txBox="1">
            <a:spLocks noChangeArrowheads="1"/>
          </p:cNvSpPr>
          <p:nvPr/>
        </p:nvSpPr>
        <p:spPr bwMode="auto">
          <a:xfrm>
            <a:off x="251520" y="411510"/>
            <a:ext cx="8640960" cy="44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6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400" dirty="0">
                <a:solidFill>
                  <a:srgbClr val="2EB0AD"/>
                </a:solidFill>
                <a:latin typeface="Franklin Gothic Book"/>
                <a:cs typeface="Franklin Gothic Book"/>
              </a:rPr>
              <a:t>Wat zag u hier?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>
                <a:latin typeface="Franklin Gothic Book"/>
                <a:cs typeface="Franklin Gothic Book"/>
              </a:rPr>
              <a:t>Een appendix </a:t>
            </a:r>
            <a:r>
              <a:rPr lang="nl-NL" sz="2000" dirty="0" err="1">
                <a:latin typeface="Franklin Gothic Book"/>
                <a:cs typeface="Franklin Gothic Book"/>
              </a:rPr>
              <a:t>sana</a:t>
            </a:r>
            <a:endParaRPr lang="nl-NL" sz="2000" dirty="0">
              <a:latin typeface="Franklin Gothic Book"/>
              <a:cs typeface="Franklin Gothic Book"/>
            </a:endParaRPr>
          </a:p>
          <a:p>
            <a:r>
              <a:rPr lang="nl-NL" sz="2000" dirty="0">
                <a:latin typeface="Franklin Gothic Book"/>
                <a:cs typeface="Franklin Gothic Book"/>
              </a:rPr>
              <a:t>Een simpele appendicitis</a:t>
            </a:r>
          </a:p>
          <a:p>
            <a:r>
              <a:rPr lang="nl-NL" sz="2000" dirty="0">
                <a:latin typeface="Franklin Gothic Book"/>
                <a:cs typeface="Franklin Gothic Book"/>
              </a:rPr>
              <a:t>Een complexe appendicitis</a:t>
            </a:r>
          </a:p>
          <a:p>
            <a:pPr marL="0" indent="0">
              <a:buNone/>
            </a:pPr>
            <a:endParaRPr lang="nl-NL" sz="2000" dirty="0">
              <a:latin typeface="Franklin Gothic Book"/>
              <a:cs typeface="Franklin Gothic Book"/>
            </a:endParaRPr>
          </a:p>
          <a:p>
            <a:endParaRPr lang="nl-NL" sz="2000" dirty="0">
              <a:latin typeface="Franklin Gothic Book"/>
              <a:cs typeface="Franklin Gothic Book"/>
            </a:endParaRPr>
          </a:p>
          <a:p>
            <a:r>
              <a:rPr lang="nl-NL" sz="2000" dirty="0">
                <a:latin typeface="Franklin Gothic Book"/>
                <a:cs typeface="Franklin Gothic Book"/>
              </a:rPr>
              <a:t>Zou u de patiënt met antibiotica nabehandelen?</a:t>
            </a:r>
          </a:p>
          <a:p>
            <a:r>
              <a:rPr lang="nl-NL" sz="2000" dirty="0">
                <a:latin typeface="Franklin Gothic Book"/>
                <a:cs typeface="Franklin Gothic Book"/>
              </a:rPr>
              <a:t>Zo ja, hoe lang?</a:t>
            </a:r>
          </a:p>
          <a:p>
            <a:r>
              <a:rPr lang="nl-NL" sz="2000" dirty="0">
                <a:latin typeface="Franklin Gothic Book"/>
                <a:cs typeface="Franklin Gothic Book"/>
              </a:rPr>
              <a:t>En met welke middelen?</a:t>
            </a:r>
          </a:p>
          <a:p>
            <a:endParaRPr lang="nl-NL" sz="2000" dirty="0">
              <a:latin typeface="Franklin Gothic Book"/>
              <a:cs typeface="Franklin Gothic Book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613951"/>
            <a:ext cx="3563888" cy="122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3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400" dirty="0">
                <a:solidFill>
                  <a:srgbClr val="2EB0AD"/>
                </a:solidFill>
                <a:latin typeface="Franklin Gothic Book"/>
                <a:cs typeface="Franklin Gothic Book"/>
              </a:rPr>
              <a:t>In de praktijk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nl-NL" dirty="0">
              <a:latin typeface="Franklin Gothic Book"/>
              <a:cs typeface="Franklin Gothic Book"/>
            </a:endParaRPr>
          </a:p>
          <a:p>
            <a:pPr marL="0" indent="0" algn="ctr">
              <a:buNone/>
            </a:pPr>
            <a:r>
              <a:rPr lang="nl-NL" dirty="0" err="1">
                <a:latin typeface="Franklin Gothic Book"/>
                <a:cs typeface="Franklin Gothic Book"/>
              </a:rPr>
              <a:t>Interobserver</a:t>
            </a:r>
            <a:r>
              <a:rPr lang="nl-NL" dirty="0">
                <a:latin typeface="Franklin Gothic Book"/>
                <a:cs typeface="Franklin Gothic Book"/>
              </a:rPr>
              <a:t> </a:t>
            </a:r>
            <a:r>
              <a:rPr lang="nl-NL" dirty="0" err="1">
                <a:latin typeface="Franklin Gothic Book"/>
                <a:cs typeface="Franklin Gothic Book"/>
              </a:rPr>
              <a:t>variability</a:t>
            </a:r>
            <a:r>
              <a:rPr lang="nl-NL" dirty="0">
                <a:latin typeface="Franklin Gothic Book"/>
                <a:cs typeface="Franklin Gothic Book"/>
              </a:rPr>
              <a:t> in the </a:t>
            </a:r>
            <a:r>
              <a:rPr lang="nl-NL" dirty="0" err="1">
                <a:latin typeface="Franklin Gothic Book"/>
                <a:cs typeface="Franklin Gothic Book"/>
              </a:rPr>
              <a:t>classification</a:t>
            </a:r>
            <a:r>
              <a:rPr lang="nl-NL" dirty="0">
                <a:latin typeface="Franklin Gothic Book"/>
                <a:cs typeface="Franklin Gothic Book"/>
              </a:rPr>
              <a:t> of appendicitis </a:t>
            </a:r>
            <a:r>
              <a:rPr lang="nl-NL" dirty="0" err="1">
                <a:latin typeface="Franklin Gothic Book"/>
                <a:cs typeface="Franklin Gothic Book"/>
              </a:rPr>
              <a:t>during</a:t>
            </a:r>
            <a:r>
              <a:rPr lang="nl-NL" dirty="0">
                <a:latin typeface="Franklin Gothic Book"/>
                <a:cs typeface="Franklin Gothic Book"/>
              </a:rPr>
              <a:t> </a:t>
            </a:r>
            <a:r>
              <a:rPr lang="nl-NL" dirty="0" err="1">
                <a:latin typeface="Franklin Gothic Book"/>
                <a:cs typeface="Franklin Gothic Book"/>
              </a:rPr>
              <a:t>laparoscopy</a:t>
            </a:r>
            <a:endParaRPr lang="nl-NL" dirty="0">
              <a:latin typeface="Franklin Gothic Book"/>
              <a:cs typeface="Franklin Gothic Book"/>
            </a:endParaRPr>
          </a:p>
          <a:p>
            <a:pPr marL="0" indent="0">
              <a:buNone/>
            </a:pPr>
            <a:r>
              <a:rPr lang="nl-NL" sz="1600" dirty="0">
                <a:latin typeface="Franklin Gothic Book"/>
                <a:cs typeface="Franklin Gothic Book"/>
              </a:rPr>
              <a:t>Van den Boom </a:t>
            </a:r>
            <a:r>
              <a:rPr lang="nl-NL" sz="1600" i="1" dirty="0">
                <a:latin typeface="Franklin Gothic Book"/>
                <a:cs typeface="Franklin Gothic Book"/>
              </a:rPr>
              <a:t>et al.</a:t>
            </a:r>
            <a:r>
              <a:rPr lang="nl-NL" sz="1600" dirty="0">
                <a:latin typeface="Franklin Gothic Book"/>
                <a:cs typeface="Franklin Gothic Book"/>
              </a:rPr>
              <a:t> BJS 2018</a:t>
            </a:r>
          </a:p>
          <a:p>
            <a:pPr marL="0" indent="0">
              <a:buNone/>
            </a:pPr>
            <a:endParaRPr lang="nl-NL" sz="2000" dirty="0">
              <a:latin typeface="Franklin Gothic Book"/>
              <a:cs typeface="Franklin Gothic Book"/>
            </a:endParaRPr>
          </a:p>
          <a:p>
            <a:pPr marL="0" indent="0">
              <a:buNone/>
            </a:pPr>
            <a:endParaRPr lang="nl-NL" sz="2000" dirty="0">
              <a:latin typeface="Franklin Gothic Book"/>
              <a:cs typeface="Franklin Gothic Book"/>
            </a:endParaRPr>
          </a:p>
          <a:p>
            <a:pPr marL="0" indent="0">
              <a:buNone/>
            </a:pPr>
            <a:r>
              <a:rPr lang="nl-NL" sz="2000" dirty="0">
                <a:latin typeface="Franklin Gothic Book"/>
                <a:cs typeface="Franklin Gothic Book"/>
              </a:rPr>
              <a:t>80 chirurgen en assistenten</a:t>
            </a:r>
          </a:p>
          <a:p>
            <a:pPr marL="0" indent="0">
              <a:buNone/>
            </a:pPr>
            <a:r>
              <a:rPr lang="nl-NL" sz="2000" dirty="0">
                <a:latin typeface="Franklin Gothic Book"/>
                <a:cs typeface="Franklin Gothic Book"/>
              </a:rPr>
              <a:t>20 verschillende video's </a:t>
            </a:r>
          </a:p>
          <a:p>
            <a:pPr marL="0" indent="0">
              <a:buNone/>
            </a:pPr>
            <a:endParaRPr lang="nl-NL" sz="2000" dirty="0">
              <a:latin typeface="Franklin Gothic Book"/>
              <a:cs typeface="Franklin Gothic Book"/>
            </a:endParaRPr>
          </a:p>
          <a:p>
            <a:pPr marL="0" indent="0">
              <a:buNone/>
            </a:pPr>
            <a:endParaRPr lang="nl-NL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2308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20161207-gang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8330" r="8330"/>
          <a:stretch>
            <a:fillRect/>
          </a:stretch>
        </p:blipFill>
        <p:spPr>
          <a:xfrm>
            <a:off x="1447800" y="1200151"/>
            <a:ext cx="6248400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20160904-flegm-gangr+pus lokaal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1761661"/>
            <a:ext cx="4671560" cy="253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400" dirty="0" err="1">
                <a:solidFill>
                  <a:srgbClr val="2EB0AD"/>
                </a:solidFill>
                <a:latin typeface="Franklin Gothic Book"/>
                <a:cs typeface="Franklin Gothic Book"/>
              </a:rPr>
              <a:t>Bhangu</a:t>
            </a:r>
            <a:r>
              <a:rPr lang="nl-NL" sz="3400" dirty="0">
                <a:solidFill>
                  <a:srgbClr val="2EB0AD"/>
                </a:solidFill>
                <a:latin typeface="Franklin Gothic Book"/>
                <a:cs typeface="Franklin Gothic Book"/>
              </a:rPr>
              <a:t> classificatie  </a:t>
            </a:r>
          </a:p>
        </p:txBody>
      </p:sp>
      <p:pic>
        <p:nvPicPr>
          <p:cNvPr id="4" name="Picture 2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96" r="-106896"/>
          <a:stretch>
            <a:fillRect/>
          </a:stretch>
        </p:blipFill>
        <p:spPr bwMode="auto">
          <a:xfrm>
            <a:off x="3059832" y="681541"/>
            <a:ext cx="8229600" cy="33944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hoek 4"/>
          <p:cNvSpPr/>
          <p:nvPr/>
        </p:nvSpPr>
        <p:spPr>
          <a:xfrm>
            <a:off x="5947405" y="4191931"/>
            <a:ext cx="217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defRPr/>
            </a:pPr>
            <a:r>
              <a:rPr lang="nl-NL" sz="1200" kern="0" dirty="0" err="1">
                <a:latin typeface="Franklin Gothic Book"/>
                <a:cs typeface="Franklin Gothic Book"/>
              </a:rPr>
              <a:t>Bhangu</a:t>
            </a:r>
            <a:r>
              <a:rPr lang="nl-NL" sz="1200" kern="0" dirty="0">
                <a:latin typeface="Franklin Gothic Book"/>
                <a:cs typeface="Franklin Gothic Book"/>
              </a:rPr>
              <a:t> </a:t>
            </a:r>
            <a:r>
              <a:rPr lang="nl-NL" sz="1200" i="1" kern="0" dirty="0">
                <a:latin typeface="Franklin Gothic Book"/>
                <a:cs typeface="Franklin Gothic Book"/>
              </a:rPr>
              <a:t>et al. </a:t>
            </a:r>
            <a:r>
              <a:rPr lang="nl-NL" sz="1200" kern="0" dirty="0">
                <a:latin typeface="Franklin Gothic Book"/>
                <a:cs typeface="Franklin Gothic Book"/>
              </a:rPr>
              <a:t>the Lancet 2015</a:t>
            </a:r>
          </a:p>
        </p:txBody>
      </p:sp>
      <p:sp>
        <p:nvSpPr>
          <p:cNvPr id="6" name="Rectangle 14"/>
          <p:cNvSpPr txBox="1">
            <a:spLocks noChangeArrowheads="1"/>
          </p:cNvSpPr>
          <p:nvPr/>
        </p:nvSpPr>
        <p:spPr bwMode="auto">
          <a:xfrm>
            <a:off x="3131840" y="1871313"/>
            <a:ext cx="2304256" cy="916461"/>
          </a:xfrm>
          <a:prstGeom prst="rect">
            <a:avLst/>
          </a:prstGeom>
          <a:solidFill>
            <a:srgbClr val="30B6B3"/>
          </a:solidFill>
          <a:ln>
            <a:noFill/>
          </a:ln>
          <a:effectLst>
            <a:outerShdw blurRad="50800" dist="38100" dir="540000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39825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519238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9097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3669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8241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2813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7385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1400" b="1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COMPLEXE appendicitis</a:t>
            </a:r>
            <a:endParaRPr lang="nl-NL" sz="1400" b="1" i="0" kern="0" baseline="30000" dirty="0">
              <a:solidFill>
                <a:schemeClr val="bg1"/>
              </a:solidFill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gangeneuze appendicitis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geperforeerde appendicitis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nl-NL" sz="120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g</a:t>
            </a: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eabcedeerde appendicitis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 bwMode="auto">
          <a:xfrm>
            <a:off x="467544" y="1884442"/>
            <a:ext cx="2232248" cy="471284"/>
          </a:xfrm>
          <a:prstGeom prst="rect">
            <a:avLst/>
          </a:prstGeom>
          <a:solidFill>
            <a:srgbClr val="30B6B3"/>
          </a:solidFill>
          <a:ln>
            <a:noFill/>
          </a:ln>
          <a:effectLst>
            <a:outerShdw blurRad="50800" dist="38100" dir="540000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39825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519238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9097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3669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8241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2813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7385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nl-NL" sz="1400" b="1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SIMPELE appendicitis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  <a:latin typeface="Franklin Gothic Book"/>
                <a:cs typeface="Franklin Gothic Book"/>
              </a:rPr>
              <a:t>flegmoneuze appendicitis</a:t>
            </a:r>
          </a:p>
        </p:txBody>
      </p:sp>
    </p:spTree>
    <p:extLst>
      <p:ext uri="{BB962C8B-B14F-4D97-AF65-F5344CB8AC3E}">
        <p14:creationId xmlns:p14="http://schemas.microsoft.com/office/powerpoint/2010/main" val="367319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3400" dirty="0">
                <a:solidFill>
                  <a:srgbClr val="2EB0AD"/>
                </a:solidFill>
                <a:latin typeface="Franklin Gothic Book"/>
                <a:cs typeface="Franklin Gothic Book"/>
              </a:rPr>
              <a:t>We zijn het niet met elkaar eens..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Minimale overeenkomst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r>
              <a:rPr lang="nl-NL" dirty="0"/>
              <a:t>peroperatieve diagnose</a:t>
            </a:r>
          </a:p>
          <a:p>
            <a:pPr marL="0" indent="0">
              <a:buNone/>
            </a:pPr>
            <a:r>
              <a:rPr lang="nl-NL" dirty="0"/>
              <a:t>	(K-</a:t>
            </a:r>
            <a:r>
              <a:rPr lang="nl-NL" dirty="0" err="1"/>
              <a:t>value</a:t>
            </a:r>
            <a:r>
              <a:rPr lang="nl-NL" dirty="0"/>
              <a:t> 0.39)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r>
              <a:rPr lang="nl-NL" dirty="0"/>
              <a:t>indicatie postoperatieve antibiotica </a:t>
            </a:r>
          </a:p>
          <a:p>
            <a:pPr marL="0" indent="0">
              <a:buNone/>
            </a:pPr>
            <a:r>
              <a:rPr lang="nl-NL" dirty="0"/>
              <a:t>	(K-</a:t>
            </a:r>
            <a:r>
              <a:rPr lang="nl-NL" dirty="0" err="1"/>
              <a:t>value</a:t>
            </a:r>
            <a:r>
              <a:rPr lang="nl-NL" dirty="0"/>
              <a:t> 0.37)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644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/>
          <p:cNvSpPr txBox="1">
            <a:spLocks noChangeArrowheads="1"/>
          </p:cNvSpPr>
          <p:nvPr/>
        </p:nvSpPr>
        <p:spPr bwMode="auto">
          <a:xfrm>
            <a:off x="395536" y="789552"/>
            <a:ext cx="6934200" cy="2808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2575" marR="0" lvl="0" indent="-282575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nl-NL" sz="1400" kern="0" noProof="0" dirty="0"/>
              <a:t>&gt;</a:t>
            </a: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12.000 appendectomiën/jaar </a:t>
            </a:r>
            <a:r>
              <a:rPr kumimoji="0" lang="nl-NL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(NL)</a:t>
            </a:r>
            <a:endParaRPr lang="nl-NL" sz="1400" i="0" kern="0" dirty="0">
              <a:solidFill>
                <a:schemeClr val="tx1"/>
              </a:solidFill>
              <a:latin typeface="+mn-lt"/>
            </a:endParaRPr>
          </a:p>
          <a:p>
            <a:pPr marL="282575" marR="0" lvl="0" indent="-282575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 – 30% = complex</a:t>
            </a:r>
          </a:p>
          <a:p>
            <a:pPr marR="0" lvl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Tx/>
              <a:tabLst/>
              <a:defRPr/>
            </a:pPr>
            <a:br>
              <a:rPr lang="nl-NL" sz="1400" i="0" kern="0" noProof="0" dirty="0">
                <a:solidFill>
                  <a:schemeClr val="tx1"/>
                </a:solidFill>
                <a:latin typeface="+mn-lt"/>
              </a:rPr>
            </a:b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2575" indent="-282575" ea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Complex ~ risico infectieuze complicaties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Rectangle 14"/>
          <p:cNvSpPr txBox="1">
            <a:spLocks noChangeArrowheads="1"/>
          </p:cNvSpPr>
          <p:nvPr/>
        </p:nvSpPr>
        <p:spPr bwMode="auto">
          <a:xfrm>
            <a:off x="6149280" y="4295314"/>
            <a:ext cx="2743200" cy="16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spcBef>
                <a:spcPct val="20000"/>
              </a:spcBef>
              <a:spcAft>
                <a:spcPts val="0"/>
              </a:spcAft>
              <a:buSzTx/>
              <a:tabLst/>
              <a:defRPr/>
            </a:pPr>
            <a:endParaRPr kumimoji="0" lang="nl-NL" sz="9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9"/>
          <a:stretch/>
        </p:blipFill>
        <p:spPr bwMode="auto">
          <a:xfrm>
            <a:off x="6623720" y="3901362"/>
            <a:ext cx="2520280" cy="12421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14"/>
          <p:cNvSpPr txBox="1">
            <a:spLocks noChangeArrowheads="1"/>
          </p:cNvSpPr>
          <p:nvPr/>
        </p:nvSpPr>
        <p:spPr bwMode="auto">
          <a:xfrm>
            <a:off x="323528" y="3793350"/>
            <a:ext cx="7272808" cy="135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39825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519238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9097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3669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8241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2813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7385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nl-NL" sz="1500" b="1" i="0" kern="0" dirty="0">
                <a:latin typeface="Franklin Gothic Book"/>
                <a:cs typeface="Franklin Gothic Book"/>
                <a:sym typeface="Wingdings" panose="05000000000000000000" pitchFamily="2" charset="2"/>
              </a:rPr>
              <a:t>Geen consensus m.b.t. duur postoperatieve antibiotica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nl-NL" sz="1500" kern="0" dirty="0">
                <a:latin typeface="Franklin Gothic Book"/>
                <a:cs typeface="Franklin Gothic Book"/>
                <a:sym typeface="Wingdings" panose="05000000000000000000" pitchFamily="2" charset="2"/>
              </a:rPr>
              <a:t>brede opties in (internationale) richtlijnen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nl-NL" sz="1500" kern="0" dirty="0">
                <a:latin typeface="Franklin Gothic Book"/>
                <a:cs typeface="Franklin Gothic Book"/>
                <a:sym typeface="Wingdings" panose="05000000000000000000" pitchFamily="2" charset="2"/>
              </a:rPr>
              <a:t>variërend beleid per ziekenhuis / chirurg / patiënt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lang="nl-NL" sz="1500" kern="0" dirty="0">
              <a:latin typeface="Franklin Gothic Book"/>
              <a:cs typeface="Franklin Gothic Book"/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endParaRPr lang="nl-NL" sz="1600" i="0" kern="0" dirty="0">
              <a:latin typeface="Franklin Gothic Book"/>
              <a:cs typeface="Franklin Gothic Book"/>
              <a:sym typeface="Wingdings" panose="05000000000000000000" pitchFamily="2" charset="2"/>
            </a:endParaRPr>
          </a:p>
        </p:txBody>
      </p:sp>
      <p:sp>
        <p:nvSpPr>
          <p:cNvPr id="23" name="Rectangle 14"/>
          <p:cNvSpPr txBox="1">
            <a:spLocks noChangeArrowheads="1"/>
          </p:cNvSpPr>
          <p:nvPr/>
        </p:nvSpPr>
        <p:spPr bwMode="auto">
          <a:xfrm>
            <a:off x="395536" y="789552"/>
            <a:ext cx="5400600" cy="2808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2575" marR="0" lvl="0" indent="-282575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</a:rPr>
              <a:t>&gt; 12.000 appendectomiën/jaar </a:t>
            </a:r>
            <a:r>
              <a:rPr kumimoji="0" lang="nl-NL" sz="15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</a:rPr>
              <a:t> (NL)</a:t>
            </a:r>
            <a:endParaRPr lang="nl-NL" sz="1500" i="0" kern="0" dirty="0">
              <a:latin typeface="Franklin Gothic Book"/>
              <a:cs typeface="Franklin Gothic Book"/>
            </a:endParaRPr>
          </a:p>
          <a:p>
            <a:pPr marL="282575" marR="0" lvl="0" indent="-282575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120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</a:rPr>
              <a:t>25 – 30% = complex</a:t>
            </a:r>
          </a:p>
          <a:p>
            <a:pPr marL="282575" marR="0" lvl="0" indent="-282575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l-NL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</a:rPr>
              <a:t>Complex ~ risico infectieuze complicaties</a:t>
            </a:r>
            <a:endParaRPr kumimoji="0" lang="nl-NL" sz="1500" b="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Franklin Gothic Book"/>
              <a:cs typeface="Franklin Gothic Book"/>
            </a:endParaRPr>
          </a:p>
          <a:p>
            <a:pPr marL="739775" lvl="1" indent="-282575" ea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kumimoji="0" lang="nl-NL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</a:rPr>
              <a:t>intra-abdominaal abces 5 – 20%</a:t>
            </a:r>
            <a:endParaRPr lang="nl-NL" sz="1500" i="0" kern="0" noProof="0" dirty="0">
              <a:latin typeface="Franklin Gothic Book"/>
              <a:cs typeface="Franklin Gothic Book"/>
            </a:endParaRPr>
          </a:p>
          <a:p>
            <a:pPr marL="739775" lvl="1" indent="-282575" eaLnBrk="1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kumimoji="0" lang="nl-NL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</a:rPr>
              <a:t>beleid: </a:t>
            </a:r>
            <a:r>
              <a:rPr kumimoji="0" lang="nl-NL" sz="15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  <a:sym typeface="Wingdings" panose="05000000000000000000" pitchFamily="2" charset="2"/>
              </a:rPr>
              <a:t>aanvullend antibiotica</a:t>
            </a:r>
            <a:r>
              <a:rPr kumimoji="0" lang="nl-NL" sz="15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  <a:sym typeface="Wingdings" panose="05000000000000000000" pitchFamily="2" charset="2"/>
              </a:rPr>
              <a:t> na appendectomie</a:t>
            </a:r>
          </a:p>
        </p:txBody>
      </p:sp>
      <p:sp>
        <p:nvSpPr>
          <p:cNvPr id="16" name="Rectangle 14"/>
          <p:cNvSpPr txBox="1">
            <a:spLocks noChangeArrowheads="1"/>
          </p:cNvSpPr>
          <p:nvPr/>
        </p:nvSpPr>
        <p:spPr bwMode="auto">
          <a:xfrm>
            <a:off x="4499992" y="1221600"/>
            <a:ext cx="2232248" cy="846093"/>
          </a:xfrm>
          <a:prstGeom prst="rect">
            <a:avLst/>
          </a:prstGeom>
          <a:solidFill>
            <a:srgbClr val="30B6B3"/>
          </a:solidFill>
          <a:ln>
            <a:noFill/>
          </a:ln>
          <a:effectLst>
            <a:outerShdw blurRad="50800" dist="38100" dir="540000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1905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39825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519238" indent="-18415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19097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3669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8241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2813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738563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</a:pPr>
            <a:r>
              <a:rPr lang="nl-NL" sz="1200" b="1" i="0" kern="0" dirty="0">
                <a:solidFill>
                  <a:schemeClr val="bg1"/>
                </a:solidFill>
              </a:rPr>
              <a:t>COMPLEXE appendicitis</a:t>
            </a:r>
            <a:endParaRPr lang="nl-NL" sz="1200" b="1" i="0" kern="0" baseline="30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</a:rPr>
              <a:t>gangeneuze appendicitis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nl-NL" sz="1200" i="0" kern="0" dirty="0">
                <a:solidFill>
                  <a:schemeClr val="bg1"/>
                </a:solidFill>
              </a:rPr>
              <a:t>geperforeerde appendicitis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nl-NL" sz="1200" kern="0" dirty="0">
                <a:solidFill>
                  <a:schemeClr val="bg1"/>
                </a:solidFill>
              </a:rPr>
              <a:t>g</a:t>
            </a:r>
            <a:r>
              <a:rPr lang="nl-NL" sz="1200" i="0" kern="0" dirty="0">
                <a:solidFill>
                  <a:schemeClr val="bg1"/>
                </a:solidFill>
              </a:rPr>
              <a:t>eabcedeerde appendicitis</a:t>
            </a:r>
          </a:p>
        </p:txBody>
      </p:sp>
      <p:sp>
        <p:nvSpPr>
          <p:cNvPr id="2" name="AutoShape 2" descr="Afbeeldingsresultaat voor why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 txBox="1">
            <a:spLocks noChangeArrowheads="1"/>
          </p:cNvSpPr>
          <p:nvPr/>
        </p:nvSpPr>
        <p:spPr bwMode="auto">
          <a:xfrm>
            <a:off x="328614" y="195486"/>
            <a:ext cx="8510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3400" i="0" kern="0" dirty="0">
                <a:solidFill>
                  <a:srgbClr val="2EB0AD"/>
                </a:solidFill>
                <a:latin typeface="Franklin Gothic Book" panose="020B0503020102020204" pitchFamily="34" charset="0"/>
              </a:rPr>
              <a:t>Postoperatieve antibiotica</a:t>
            </a:r>
          </a:p>
        </p:txBody>
      </p:sp>
    </p:spTree>
    <p:extLst>
      <p:ext uri="{BB962C8B-B14F-4D97-AF65-F5344CB8AC3E}">
        <p14:creationId xmlns:p14="http://schemas.microsoft.com/office/powerpoint/2010/main" val="328257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6704</TotalTime>
  <Words>919</Words>
  <Application>Microsoft Office PowerPoint</Application>
  <PresentationFormat>Diavoorstelling (16:9)</PresentationFormat>
  <Paragraphs>235</Paragraphs>
  <Slides>20</Slides>
  <Notes>18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9" baseType="lpstr">
      <vt:lpstr>Arial</vt:lpstr>
      <vt:lpstr>Calibri</vt:lpstr>
      <vt:lpstr>Franklin Gothic Book</vt:lpstr>
      <vt:lpstr>Franklin Gothic Medium</vt:lpstr>
      <vt:lpstr>Symbol</vt:lpstr>
      <vt:lpstr>Times New Roman</vt:lpstr>
      <vt:lpstr>Wingdings</vt:lpstr>
      <vt:lpstr>Office-thema</vt:lpstr>
      <vt:lpstr>1_Office-thema</vt:lpstr>
      <vt:lpstr>PowerPoint-presentatie</vt:lpstr>
      <vt:lpstr>PowerPoint-presentatie</vt:lpstr>
      <vt:lpstr>Wat zag u hier?</vt:lpstr>
      <vt:lpstr>In de praktijk</vt:lpstr>
      <vt:lpstr>PowerPoint-presentatie</vt:lpstr>
      <vt:lpstr>PowerPoint-presentatie</vt:lpstr>
      <vt:lpstr>Bhangu classificatie  </vt:lpstr>
      <vt:lpstr>We zijn het niet met elkaar eens..</vt:lpstr>
      <vt:lpstr>PowerPoint-presentatie</vt:lpstr>
      <vt:lpstr>PowerPoint-presentatie</vt:lpstr>
      <vt:lpstr>PowerPoint-presentatie</vt:lpstr>
      <vt:lpstr>In de praktijk - NL</vt:lpstr>
      <vt:lpstr>In de praktijk - internationaal</vt:lpstr>
      <vt:lpstr>Samenvattend</vt:lpstr>
      <vt:lpstr>Antibioticaresistentie</vt:lpstr>
      <vt:lpstr>Antibioticaresistentie - NL</vt:lpstr>
      <vt:lpstr>PowerPoint-presentatie</vt:lpstr>
      <vt:lpstr>PowerPoint-presentatie</vt:lpstr>
      <vt:lpstr>PowerPoint-presentatie</vt:lpstr>
      <vt:lpstr>PowerPoint-presentatie</vt:lpstr>
    </vt:vector>
  </TitlesOfParts>
  <Company>Erasmus 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E.M.L. de Wijkerslooth</dc:creator>
  <cp:lastModifiedBy>Anouk Schep-Derks</cp:lastModifiedBy>
  <cp:revision>170</cp:revision>
  <cp:lastPrinted>2017-05-30T12:49:01Z</cp:lastPrinted>
  <dcterms:created xsi:type="dcterms:W3CDTF">2017-07-03T19:25:03Z</dcterms:created>
  <dcterms:modified xsi:type="dcterms:W3CDTF">2018-01-29T07:59:42Z</dcterms:modified>
</cp:coreProperties>
</file>